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5" r:id="rId2"/>
    <p:sldId id="3319" r:id="rId3"/>
    <p:sldId id="4147" r:id="rId4"/>
    <p:sldId id="4160" r:id="rId5"/>
    <p:sldId id="4148" r:id="rId6"/>
    <p:sldId id="4149" r:id="rId7"/>
    <p:sldId id="4150" r:id="rId8"/>
    <p:sldId id="4151" r:id="rId9"/>
    <p:sldId id="4152" r:id="rId10"/>
    <p:sldId id="4162" r:id="rId11"/>
    <p:sldId id="4163" r:id="rId12"/>
    <p:sldId id="4153" r:id="rId13"/>
    <p:sldId id="4154" r:id="rId14"/>
    <p:sldId id="4155" r:id="rId15"/>
    <p:sldId id="4156" r:id="rId16"/>
    <p:sldId id="4161" r:id="rId17"/>
    <p:sldId id="4157" r:id="rId18"/>
    <p:sldId id="4159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CED"/>
    <a:srgbClr val="DAE3FD"/>
    <a:srgbClr val="5B6973"/>
    <a:srgbClr val="29499F"/>
    <a:srgbClr val="A7A9AC"/>
    <a:srgbClr val="98C723"/>
    <a:srgbClr val="5968B1"/>
    <a:srgbClr val="6CA62C"/>
    <a:srgbClr val="59B0B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Közepesen sötét stílus 3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D5EEE-D8A3-4D06-8C8A-E34FC98275D7}" type="datetimeFigureOut">
              <a:rPr lang="hu-HU" smtClean="0"/>
              <a:t>2021. 11. 30.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F7897-2C3D-4C80-AFBE-034E81726D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8332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Téglalap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Téglalap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3927B0E-A978-4910-BB74-3EA38978A8DF}" type="datetime1">
              <a:rPr lang="hu-HU" smtClean="0"/>
              <a:t>2021. 11. 30.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FVSZ MIR workshop</a:t>
            </a:r>
            <a:endParaRPr lang="hu-HU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7D66BB-7594-45E0-A449-77FA7E7361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3442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5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1960-EBD0-438C-8708-FA14250F5165}" type="datetime1">
              <a:rPr lang="hu-HU" smtClean="0"/>
              <a:t>2021. 11. 30.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FVSZ MIR workshop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66BB-7594-45E0-A449-77FA7E7361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4758645"/>
      </p:ext>
    </p:extLst>
  </p:cSld>
  <p:clrMapOvr>
    <a:masterClrMapping/>
  </p:clrMapOvr>
  <p:transition spd="med" advTm="5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87D8CCDE-F0E4-4FA1-84D5-F8EFA0E6B6BF}" type="datetime1">
              <a:rPr lang="hu-HU" smtClean="0"/>
              <a:t>2021. 11. 30.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r>
              <a:rPr lang="hu-HU"/>
              <a:t>FVSZ MIR workshop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églalap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églalap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C57D66BB-7594-45E0-A449-77FA7E7361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3248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500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62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42BC9-13F2-45A8-A36B-C7ED5DB0CC23}" type="datetime1">
              <a:rPr lang="hu-HU" smtClean="0"/>
              <a:t>2021. 11. 30.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FVSZ MIR workshop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7D66BB-7594-45E0-A449-77FA7E736163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42308150"/>
      </p:ext>
    </p:extLst>
  </p:cSld>
  <p:clrMapOvr>
    <a:masterClrMapping/>
  </p:clrMapOvr>
  <p:transition spd="med" advTm="5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églalap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églalap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DBDE-4A1E-4CC5-8659-2759735A4AD2}" type="datetime1">
              <a:rPr lang="hu-HU" smtClean="0"/>
              <a:t>2021. 11. 30.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57D66BB-7594-45E0-A449-77FA7E73616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u-HU"/>
              <a:t>FVSZ MIR workshop</a:t>
            </a:r>
          </a:p>
        </p:txBody>
      </p:sp>
    </p:spTree>
    <p:extLst>
      <p:ext uri="{BB962C8B-B14F-4D97-AF65-F5344CB8AC3E}">
        <p14:creationId xmlns:p14="http://schemas.microsoft.com/office/powerpoint/2010/main" val="1294325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5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F0E79BB-A8A4-4DA9-85E0-00A37602F0BA}" type="datetime1">
              <a:rPr lang="hu-HU" smtClean="0"/>
              <a:t>2021. 11. 30.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57D66BB-7594-45E0-A449-77FA7E73616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hu-HU"/>
              <a:t>FVSZ MIR workshop</a:t>
            </a:r>
          </a:p>
        </p:txBody>
      </p:sp>
    </p:spTree>
    <p:extLst>
      <p:ext uri="{BB962C8B-B14F-4D97-AF65-F5344CB8AC3E}">
        <p14:creationId xmlns:p14="http://schemas.microsoft.com/office/powerpoint/2010/main" val="1427749115"/>
      </p:ext>
    </p:extLst>
  </p:cSld>
  <p:clrMapOvr>
    <a:masterClrMapping/>
  </p:clrMapOvr>
  <p:transition spd="med" advTm="5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F362053-7DDC-4C58-A384-EC688B362792}" type="datetime1">
              <a:rPr lang="hu-HU" smtClean="0"/>
              <a:t>2021. 11. 30.</a:t>
            </a:fld>
            <a:endParaRPr lang="hu-HU"/>
          </a:p>
        </p:txBody>
      </p:sp>
      <p:sp>
        <p:nvSpPr>
          <p:cNvPr id="12" name="Dia számának hely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57D66BB-7594-45E0-A449-77FA7E73616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hu-HU"/>
              <a:t>FVSZ MIR workshop</a:t>
            </a:r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99408701"/>
      </p:ext>
    </p:extLst>
  </p:cSld>
  <p:clrMapOvr>
    <a:masterClrMapping/>
  </p:clrMapOvr>
  <p:transition spd="med" advTm="5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DAB8-C9EA-45CF-BC82-AB720765A30B}" type="datetime1">
              <a:rPr lang="hu-HU" smtClean="0"/>
              <a:t>2021. 11. 30.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FVSZ MIR workshop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7D66BB-7594-45E0-A449-77FA7E7361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1911353"/>
      </p:ext>
    </p:extLst>
  </p:cSld>
  <p:clrMapOvr>
    <a:masterClrMapping/>
  </p:clrMapOvr>
  <p:transition spd="med" advTm="5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0000-C9DB-45A0-919D-7A6ED1204F16}" type="datetime1">
              <a:rPr lang="hu-HU" smtClean="0"/>
              <a:t>2021. 11. 30.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FVSZ MIR workshop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7D66BB-7594-45E0-A449-77FA7E7361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1388173"/>
      </p:ext>
    </p:extLst>
  </p:cSld>
  <p:clrMapOvr>
    <a:masterClrMapping/>
  </p:clrMapOvr>
  <p:transition spd="med" advTm="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4014-3D40-4477-92EE-ABED16F95F91}" type="datetime1">
              <a:rPr lang="hu-HU" smtClean="0"/>
              <a:t>2021. 11. 30.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FVSZ MIR workshop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7D66BB-7594-45E0-A449-77FA7E73616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8133481"/>
      </p:ext>
    </p:extLst>
  </p:cSld>
  <p:clrMapOvr>
    <a:masterClrMapping/>
  </p:clrMapOvr>
  <p:transition spd="med" advTm="5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8" name="Téglalap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églalap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Téglalap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1" name="Téglalap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3BAB2DA7-A003-4293-821A-4872B8DB979D}" type="datetime1">
              <a:rPr lang="hu-HU" smtClean="0"/>
              <a:t>2021. 11. 30.</a:t>
            </a:fld>
            <a:endParaRPr lang="hu-HU"/>
          </a:p>
        </p:txBody>
      </p:sp>
      <p:sp>
        <p:nvSpPr>
          <p:cNvPr id="13" name="Dia számának hely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57D66BB-7594-45E0-A449-77FA7E736163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Élőláb helye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r>
              <a:rPr lang="hu-HU"/>
              <a:t>FVSZ MIR workshop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68603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5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3CB08C-0D1A-45E1-A3AF-475D11A7D353}" type="datetime1">
              <a:rPr lang="hu-HU" smtClean="0"/>
              <a:t>2021. 11. 30.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hu-HU"/>
              <a:t>FVSZ MIR workshop</a:t>
            </a:r>
          </a:p>
        </p:txBody>
      </p:sp>
      <p:sp>
        <p:nvSpPr>
          <p:cNvPr id="7" name="Téglalap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églalap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églalap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57D66BB-7594-45E0-A449-77FA7E73616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939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 spd="med" advTm="5000">
    <p:pull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edefop.europa.eu/en/tools/skills-online-vacancies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-ilibrary.org/employment/increasing-adult-learning-participation_cf5d9c21-e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-ilibrary.org/employment/increasing-adult-learning-participation_cf5d9c21-e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>
                <a:latin typeface="Calibri"/>
              </a:rPr>
              <a:t>2021. 11. 30.</a:t>
            </a:r>
          </a:p>
        </p:txBody>
      </p:sp>
      <p:pic>
        <p:nvPicPr>
          <p:cNvPr id="8" name="Kép 7" descr="fvsz_logo.png">
            <a:extLst>
              <a:ext uri="{FF2B5EF4-FFF2-40B4-BE49-F238E27FC236}">
                <a16:creationId xmlns:a16="http://schemas.microsoft.com/office/drawing/2014/main" id="{E3A77BA7-5BA1-472F-A7B7-EAE2A6FB070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382" y="209550"/>
            <a:ext cx="2447636" cy="763242"/>
          </a:xfrm>
          <a:prstGeom prst="rect">
            <a:avLst/>
          </a:prstGeom>
        </p:spPr>
      </p:pic>
      <p:sp>
        <p:nvSpPr>
          <p:cNvPr id="14" name="Alcím 2">
            <a:extLst>
              <a:ext uri="{FF2B5EF4-FFF2-40B4-BE49-F238E27FC236}">
                <a16:creationId xmlns:a16="http://schemas.microsoft.com/office/drawing/2014/main" id="{97124480-CE2C-4D49-B98A-E478DE383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3482" y="4571999"/>
            <a:ext cx="5661069" cy="1209675"/>
          </a:xfrm>
        </p:spPr>
        <p:txBody>
          <a:bodyPr>
            <a:noAutofit/>
          </a:bodyPr>
          <a:lstStyle/>
          <a:p>
            <a:pPr algn="ctr"/>
            <a:r>
              <a:rPr lang="hu-HU" sz="2400" dirty="0">
                <a:latin typeface="Bembo" panose="02020502050201020203" pitchFamily="18" charset="0"/>
              </a:rPr>
              <a:t>Dr. Zsuffa Ákos </a:t>
            </a:r>
          </a:p>
          <a:p>
            <a:pPr algn="ctr"/>
            <a:r>
              <a:rPr lang="hu-HU" sz="2400" dirty="0">
                <a:latin typeface="Bembo" panose="02020502050201020203" pitchFamily="18" charset="0"/>
              </a:rPr>
              <a:t>FVSZ </a:t>
            </a:r>
          </a:p>
          <a:p>
            <a:pPr algn="ctr"/>
            <a:r>
              <a:rPr lang="hu-HU" sz="2400" dirty="0">
                <a:latin typeface="Bembo" panose="02020502050201020203" pitchFamily="18" charset="0"/>
              </a:rPr>
              <a:t>Digitális Munkaerő Műhely 2021</a:t>
            </a:r>
          </a:p>
        </p:txBody>
      </p:sp>
      <p:pic>
        <p:nvPicPr>
          <p:cNvPr id="15" name="Picture 3" descr="Villanykörte sárga háttérrel, valamint rajzolt fénysugarakkal és vezetékkel">
            <a:extLst>
              <a:ext uri="{FF2B5EF4-FFF2-40B4-BE49-F238E27FC236}">
                <a16:creationId xmlns:a16="http://schemas.microsoft.com/office/drawing/2014/main" id="{4DEA5D0C-F2E2-47B5-9612-148EC6A807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12" r="7160" b="-1"/>
          <a:stretch/>
        </p:blipFill>
        <p:spPr>
          <a:xfrm>
            <a:off x="10393989" y="104775"/>
            <a:ext cx="1681977" cy="2533650"/>
          </a:xfrm>
          <a:custGeom>
            <a:avLst/>
            <a:gdLst/>
            <a:ahLst/>
            <a:cxnLst/>
            <a:rect l="l" t="t" r="r" b="b"/>
            <a:pathLst>
              <a:path w="4575785" h="6857999">
                <a:moveTo>
                  <a:pt x="517468" y="0"/>
                </a:moveTo>
                <a:lnTo>
                  <a:pt x="4575785" y="0"/>
                </a:lnTo>
                <a:lnTo>
                  <a:pt x="4575785" y="6857999"/>
                </a:lnTo>
                <a:lnTo>
                  <a:pt x="960511" y="6857999"/>
                </a:lnTo>
                <a:lnTo>
                  <a:pt x="942694" y="6843617"/>
                </a:lnTo>
                <a:cubicBezTo>
                  <a:pt x="964945" y="6792705"/>
                  <a:pt x="892574" y="6836929"/>
                  <a:pt x="865960" y="6827318"/>
                </a:cubicBezTo>
                <a:lnTo>
                  <a:pt x="861487" y="6823037"/>
                </a:lnTo>
                <a:lnTo>
                  <a:pt x="859513" y="6806858"/>
                </a:lnTo>
                <a:lnTo>
                  <a:pt x="860461" y="6800037"/>
                </a:lnTo>
                <a:cubicBezTo>
                  <a:pt x="860484" y="6795612"/>
                  <a:pt x="859691" y="6793024"/>
                  <a:pt x="858251" y="6791626"/>
                </a:cubicBezTo>
                <a:lnTo>
                  <a:pt x="857660" y="6791654"/>
                </a:lnTo>
                <a:lnTo>
                  <a:pt x="856643" y="6783314"/>
                </a:lnTo>
                <a:cubicBezTo>
                  <a:pt x="856157" y="6768705"/>
                  <a:pt x="856848" y="6753980"/>
                  <a:pt x="858459" y="6739543"/>
                </a:cubicBezTo>
                <a:cubicBezTo>
                  <a:pt x="825704" y="6742272"/>
                  <a:pt x="849542" y="6681110"/>
                  <a:pt x="794118" y="6710916"/>
                </a:cubicBezTo>
                <a:cubicBezTo>
                  <a:pt x="794610" y="6692179"/>
                  <a:pt x="815573" y="6671806"/>
                  <a:pt x="779817" y="6693690"/>
                </a:cubicBezTo>
                <a:cubicBezTo>
                  <a:pt x="778915" y="6687990"/>
                  <a:pt x="774885" y="6685995"/>
                  <a:pt x="769310" y="6685745"/>
                </a:cubicBezTo>
                <a:lnTo>
                  <a:pt x="766802" y="6686064"/>
                </a:lnTo>
                <a:cubicBezTo>
                  <a:pt x="767473" y="6672038"/>
                  <a:pt x="768145" y="6658011"/>
                  <a:pt x="768816" y="6643985"/>
                </a:cubicBezTo>
                <a:lnTo>
                  <a:pt x="764758" y="6640288"/>
                </a:lnTo>
                <a:lnTo>
                  <a:pt x="771603" y="6610439"/>
                </a:lnTo>
                <a:cubicBezTo>
                  <a:pt x="771799" y="6605729"/>
                  <a:pt x="776328" y="6505678"/>
                  <a:pt x="776524" y="6500968"/>
                </a:cubicBezTo>
                <a:lnTo>
                  <a:pt x="716862" y="6252242"/>
                </a:lnTo>
                <a:cubicBezTo>
                  <a:pt x="710358" y="6209033"/>
                  <a:pt x="712158" y="6177416"/>
                  <a:pt x="706006" y="6116988"/>
                </a:cubicBezTo>
                <a:cubicBezTo>
                  <a:pt x="664744" y="6009788"/>
                  <a:pt x="669134" y="5997889"/>
                  <a:pt x="675681" y="5921438"/>
                </a:cubicBezTo>
                <a:cubicBezTo>
                  <a:pt x="609567" y="5910253"/>
                  <a:pt x="667197" y="5880778"/>
                  <a:pt x="646967" y="5848021"/>
                </a:cubicBezTo>
                <a:cubicBezTo>
                  <a:pt x="633539" y="5819166"/>
                  <a:pt x="610193" y="5775630"/>
                  <a:pt x="595120" y="5722308"/>
                </a:cubicBezTo>
                <a:cubicBezTo>
                  <a:pt x="587517" y="5685814"/>
                  <a:pt x="566330" y="5564010"/>
                  <a:pt x="556522" y="5528087"/>
                </a:cubicBezTo>
                <a:cubicBezTo>
                  <a:pt x="551310" y="5519174"/>
                  <a:pt x="556171" y="5505252"/>
                  <a:pt x="536270" y="5506770"/>
                </a:cubicBezTo>
                <a:cubicBezTo>
                  <a:pt x="512052" y="5506489"/>
                  <a:pt x="543356" y="5459435"/>
                  <a:pt x="516612" y="5473320"/>
                </a:cubicBezTo>
                <a:cubicBezTo>
                  <a:pt x="537947" y="5440196"/>
                  <a:pt x="486731" y="5435838"/>
                  <a:pt x="471989" y="5418523"/>
                </a:cubicBezTo>
                <a:cubicBezTo>
                  <a:pt x="493820" y="5390817"/>
                  <a:pt x="454363" y="5377479"/>
                  <a:pt x="442299" y="5333204"/>
                </a:cubicBezTo>
                <a:cubicBezTo>
                  <a:pt x="467689" y="5302287"/>
                  <a:pt x="420786" y="5307848"/>
                  <a:pt x="452960" y="5255192"/>
                </a:cubicBezTo>
                <a:cubicBezTo>
                  <a:pt x="453300" y="5233631"/>
                  <a:pt x="429983" y="5195187"/>
                  <a:pt x="431339" y="5156169"/>
                </a:cubicBezTo>
                <a:cubicBezTo>
                  <a:pt x="398945" y="5067566"/>
                  <a:pt x="403718" y="5079988"/>
                  <a:pt x="404757" y="5025421"/>
                </a:cubicBezTo>
                <a:cubicBezTo>
                  <a:pt x="400018" y="4966103"/>
                  <a:pt x="402758" y="4976631"/>
                  <a:pt x="395660" y="4924394"/>
                </a:cubicBezTo>
                <a:cubicBezTo>
                  <a:pt x="383838" y="4897752"/>
                  <a:pt x="406451" y="4876973"/>
                  <a:pt x="390158" y="4861232"/>
                </a:cubicBezTo>
                <a:cubicBezTo>
                  <a:pt x="362582" y="4877952"/>
                  <a:pt x="368360" y="4813711"/>
                  <a:pt x="341238" y="4838615"/>
                </a:cubicBezTo>
                <a:cubicBezTo>
                  <a:pt x="311503" y="4831441"/>
                  <a:pt x="352577" y="4804970"/>
                  <a:pt x="326273" y="4796524"/>
                </a:cubicBezTo>
                <a:lnTo>
                  <a:pt x="284996" y="4672372"/>
                </a:lnTo>
                <a:cubicBezTo>
                  <a:pt x="298118" y="4649489"/>
                  <a:pt x="287003" y="4640074"/>
                  <a:pt x="267970" y="4634255"/>
                </a:cubicBezTo>
                <a:cubicBezTo>
                  <a:pt x="263754" y="4595383"/>
                  <a:pt x="222766" y="4593405"/>
                  <a:pt x="203275" y="4555830"/>
                </a:cubicBezTo>
                <a:cubicBezTo>
                  <a:pt x="181514" y="4524570"/>
                  <a:pt x="154438" y="4520149"/>
                  <a:pt x="133797" y="4479914"/>
                </a:cubicBezTo>
                <a:cubicBezTo>
                  <a:pt x="124082" y="4457346"/>
                  <a:pt x="105185" y="4427564"/>
                  <a:pt x="84156" y="4415916"/>
                </a:cubicBezTo>
                <a:lnTo>
                  <a:pt x="83303" y="4414752"/>
                </a:lnTo>
                <a:lnTo>
                  <a:pt x="72062" y="4388525"/>
                </a:lnTo>
                <a:lnTo>
                  <a:pt x="75315" y="4375182"/>
                </a:lnTo>
                <a:cubicBezTo>
                  <a:pt x="75941" y="4370194"/>
                  <a:pt x="75530" y="4367154"/>
                  <a:pt x="74333" y="4365355"/>
                </a:cubicBezTo>
                <a:lnTo>
                  <a:pt x="68893" y="4364787"/>
                </a:lnTo>
                <a:cubicBezTo>
                  <a:pt x="68887" y="4364737"/>
                  <a:pt x="68881" y="4364686"/>
                  <a:pt x="68875" y="4364636"/>
                </a:cubicBezTo>
                <a:cubicBezTo>
                  <a:pt x="68620" y="4351507"/>
                  <a:pt x="69309" y="4337030"/>
                  <a:pt x="58168" y="4323582"/>
                </a:cubicBezTo>
                <a:cubicBezTo>
                  <a:pt x="61811" y="4263350"/>
                  <a:pt x="99263" y="4233013"/>
                  <a:pt x="79972" y="4208494"/>
                </a:cubicBezTo>
                <a:cubicBezTo>
                  <a:pt x="88758" y="4180446"/>
                  <a:pt x="125844" y="4152085"/>
                  <a:pt x="106280" y="4120638"/>
                </a:cubicBezTo>
                <a:cubicBezTo>
                  <a:pt x="111598" y="4121936"/>
                  <a:pt x="113804" y="4120147"/>
                  <a:pt x="114398" y="4116558"/>
                </a:cubicBezTo>
                <a:cubicBezTo>
                  <a:pt x="114157" y="4114248"/>
                  <a:pt x="113917" y="4111937"/>
                  <a:pt x="113677" y="4109627"/>
                </a:cubicBezTo>
                <a:lnTo>
                  <a:pt x="105699" y="4105626"/>
                </a:lnTo>
                <a:cubicBezTo>
                  <a:pt x="77890" y="4088880"/>
                  <a:pt x="108987" y="4082598"/>
                  <a:pt x="106408" y="4051443"/>
                </a:cubicBezTo>
                <a:cubicBezTo>
                  <a:pt x="106858" y="4036630"/>
                  <a:pt x="97032" y="3985550"/>
                  <a:pt x="103822" y="3988496"/>
                </a:cubicBezTo>
                <a:lnTo>
                  <a:pt x="75372" y="3857059"/>
                </a:lnTo>
                <a:cubicBezTo>
                  <a:pt x="82817" y="3836376"/>
                  <a:pt x="81742" y="3824520"/>
                  <a:pt x="64937" y="3815652"/>
                </a:cubicBezTo>
                <a:cubicBezTo>
                  <a:pt x="102287" y="3718925"/>
                  <a:pt x="55573" y="3772320"/>
                  <a:pt x="59080" y="3696747"/>
                </a:cubicBezTo>
                <a:cubicBezTo>
                  <a:pt x="66269" y="3629648"/>
                  <a:pt x="63240" y="3571908"/>
                  <a:pt x="85623" y="3491441"/>
                </a:cubicBezTo>
                <a:cubicBezTo>
                  <a:pt x="98410" y="3474059"/>
                  <a:pt x="99525" y="3431012"/>
                  <a:pt x="100691" y="3417526"/>
                </a:cubicBezTo>
                <a:cubicBezTo>
                  <a:pt x="101857" y="3404040"/>
                  <a:pt x="95556" y="3412369"/>
                  <a:pt x="92620" y="3410525"/>
                </a:cubicBezTo>
                <a:cubicBezTo>
                  <a:pt x="92153" y="3374230"/>
                  <a:pt x="83244" y="3285268"/>
                  <a:pt x="79737" y="3235496"/>
                </a:cubicBezTo>
                <a:cubicBezTo>
                  <a:pt x="70953" y="3207448"/>
                  <a:pt x="52012" y="3143347"/>
                  <a:pt x="71576" y="3111898"/>
                </a:cubicBezTo>
                <a:cubicBezTo>
                  <a:pt x="66408" y="3077014"/>
                  <a:pt x="53542" y="3056489"/>
                  <a:pt x="48725" y="3026189"/>
                </a:cubicBezTo>
                <a:cubicBezTo>
                  <a:pt x="35029" y="3013335"/>
                  <a:pt x="35295" y="2950066"/>
                  <a:pt x="42673" y="2930099"/>
                </a:cubicBezTo>
                <a:cubicBezTo>
                  <a:pt x="72765" y="2876461"/>
                  <a:pt x="20837" y="2811743"/>
                  <a:pt x="43260" y="2768401"/>
                </a:cubicBezTo>
                <a:cubicBezTo>
                  <a:pt x="44784" y="2755816"/>
                  <a:pt x="43709" y="2744724"/>
                  <a:pt x="41022" y="2734617"/>
                </a:cubicBezTo>
                <a:lnTo>
                  <a:pt x="29707" y="2708118"/>
                </a:lnTo>
                <a:lnTo>
                  <a:pt x="18896" y="2704187"/>
                </a:lnTo>
                <a:lnTo>
                  <a:pt x="16157" y="2686013"/>
                </a:lnTo>
                <a:lnTo>
                  <a:pt x="0" y="2656506"/>
                </a:lnTo>
                <a:cubicBezTo>
                  <a:pt x="46275" y="2648213"/>
                  <a:pt x="-21852" y="2580542"/>
                  <a:pt x="20000" y="2589495"/>
                </a:cubicBezTo>
                <a:cubicBezTo>
                  <a:pt x="9004" y="2539865"/>
                  <a:pt x="51725" y="2561406"/>
                  <a:pt x="4503" y="2517909"/>
                </a:cubicBezTo>
                <a:cubicBezTo>
                  <a:pt x="18312" y="2426183"/>
                  <a:pt x="2043" y="2320005"/>
                  <a:pt x="38580" y="2235940"/>
                </a:cubicBezTo>
                <a:cubicBezTo>
                  <a:pt x="39530" y="2131535"/>
                  <a:pt x="31342" y="1983035"/>
                  <a:pt x="28357" y="1891475"/>
                </a:cubicBezTo>
                <a:cubicBezTo>
                  <a:pt x="18536" y="1816240"/>
                  <a:pt x="53985" y="1820215"/>
                  <a:pt x="16422" y="1754299"/>
                </a:cubicBezTo>
                <a:cubicBezTo>
                  <a:pt x="22523" y="1748800"/>
                  <a:pt x="14115" y="1712020"/>
                  <a:pt x="17619" y="1704948"/>
                </a:cubicBezTo>
                <a:lnTo>
                  <a:pt x="11875" y="1640075"/>
                </a:lnTo>
                <a:lnTo>
                  <a:pt x="10148" y="1637400"/>
                </a:lnTo>
                <a:cubicBezTo>
                  <a:pt x="6571" y="1625366"/>
                  <a:pt x="7662" y="1617809"/>
                  <a:pt x="10809" y="1612250"/>
                </a:cubicBezTo>
                <a:lnTo>
                  <a:pt x="30710" y="1498099"/>
                </a:lnTo>
                <a:lnTo>
                  <a:pt x="28832" y="1497366"/>
                </a:lnTo>
                <a:lnTo>
                  <a:pt x="25420" y="1490044"/>
                </a:lnTo>
                <a:lnTo>
                  <a:pt x="36357" y="1429750"/>
                </a:lnTo>
                <a:cubicBezTo>
                  <a:pt x="56105" y="1395764"/>
                  <a:pt x="51096" y="1348657"/>
                  <a:pt x="63323" y="1316453"/>
                </a:cubicBezTo>
                <a:cubicBezTo>
                  <a:pt x="113953" y="1206017"/>
                  <a:pt x="97314" y="1160971"/>
                  <a:pt x="167299" y="1100758"/>
                </a:cubicBezTo>
                <a:cubicBezTo>
                  <a:pt x="183322" y="1066821"/>
                  <a:pt x="207320" y="1013057"/>
                  <a:pt x="218971" y="997428"/>
                </a:cubicBezTo>
                <a:cubicBezTo>
                  <a:pt x="225661" y="983599"/>
                  <a:pt x="245059" y="996998"/>
                  <a:pt x="249304" y="969068"/>
                </a:cubicBezTo>
                <a:cubicBezTo>
                  <a:pt x="273910" y="912445"/>
                  <a:pt x="257335" y="876944"/>
                  <a:pt x="307518" y="815816"/>
                </a:cubicBezTo>
                <a:cubicBezTo>
                  <a:pt x="319844" y="734499"/>
                  <a:pt x="427269" y="648257"/>
                  <a:pt x="438631" y="588216"/>
                </a:cubicBezTo>
                <a:cubicBezTo>
                  <a:pt x="468336" y="534577"/>
                  <a:pt x="480025" y="521047"/>
                  <a:pt x="494548" y="466832"/>
                </a:cubicBezTo>
                <a:cubicBezTo>
                  <a:pt x="513994" y="444023"/>
                  <a:pt x="469014" y="421695"/>
                  <a:pt x="512985" y="406165"/>
                </a:cubicBezTo>
                <a:cubicBezTo>
                  <a:pt x="519819" y="312467"/>
                  <a:pt x="496295" y="285415"/>
                  <a:pt x="499246" y="226337"/>
                </a:cubicBezTo>
                <a:cubicBezTo>
                  <a:pt x="511217" y="180655"/>
                  <a:pt x="525793" y="85726"/>
                  <a:pt x="530694" y="51692"/>
                </a:cubicBezTo>
                <a:cubicBezTo>
                  <a:pt x="512001" y="39736"/>
                  <a:pt x="522977" y="34428"/>
                  <a:pt x="528655" y="22135"/>
                </a:cubicBezTo>
                <a:cubicBezTo>
                  <a:pt x="511506" y="14446"/>
                  <a:pt x="513258" y="7722"/>
                  <a:pt x="516964" y="1039"/>
                </a:cubicBezTo>
                <a:close/>
              </a:path>
            </a:pathLst>
          </a:cu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FD3A2E7D-3D25-4076-B2F9-F238276B2AA4}"/>
              </a:ext>
            </a:extLst>
          </p:cNvPr>
          <p:cNvSpPr txBox="1"/>
          <p:nvPr/>
        </p:nvSpPr>
        <p:spPr>
          <a:xfrm>
            <a:off x="1219200" y="847725"/>
            <a:ext cx="94297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dirty="0">
                <a:latin typeface="Bembo" panose="02020502050201020203" pitchFamily="18" charset="0"/>
              </a:rPr>
              <a:t>A  HUMÁNERŐFORRÁS</a:t>
            </a:r>
          </a:p>
          <a:p>
            <a:pPr algn="ctr">
              <a:lnSpc>
                <a:spcPct val="150000"/>
              </a:lnSpc>
            </a:pPr>
            <a:r>
              <a:rPr lang="hu-HU" sz="3600" dirty="0">
                <a:latin typeface="Bembo" panose="02020502050201020203" pitchFamily="18" charset="0"/>
              </a:rPr>
              <a:t>DIGITÁLIS KOMPETENCIAFEJLESZTÉS SZÜKSÉGESSÉGE</a:t>
            </a:r>
          </a:p>
          <a:p>
            <a:pPr algn="ctr"/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58524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D03D51-ABAE-408C-835A-2CBC7EA45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latin typeface="Bembo" panose="02020502050201020203" pitchFamily="18" charset="0"/>
              </a:rPr>
              <a:t>A munkaerő és a képességek fejlesztése (McKinsey, 2020) 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376FC99-72C3-46C4-98F9-55A69AF5C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4014-3D40-4477-92EE-ABED16F95F91}" type="datetime1">
              <a:rPr lang="hu-HU" smtClean="0"/>
              <a:t>2021. 11. 30.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5ACD350-0CA1-4B37-A308-CAD4E6965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FVSZ MIR workshop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B2D1EAB-0391-4F9E-B2D5-074DF024FE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11550" y="1677688"/>
            <a:ext cx="8780015" cy="4419600"/>
          </a:xfrm>
        </p:spPr>
        <p:txBody>
          <a:bodyPr>
            <a:normAutofit lnSpcReduction="10000"/>
          </a:bodyPr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Miközben a vállalatok lassan vezetik be a digitális technológiákat, a megfelelő szakértelemmel rendelkező munkavállalókból még a jelenlegi keresleti szint mellett is hiány mutatkozik. </a:t>
            </a: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Már 2019-ben is a magyar vállalatok 10 százaléka kínált állást IKT szakembereknek, ami jelentősebb kereslet, mint más V4-országokban, és meghaladta az EU átlagát is.</a:t>
            </a: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IKT szakemberek iránti növekvő kereslettel párhuzamosan az elvárt szakértelem jellege is változik. </a:t>
            </a: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olyan speciális területek iránt, mint a 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gépi tanulás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mesterséges intelligencia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 a 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fejlett analitika,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várhatóan megnövekszik az igény, amint a magyar vállalatok egyre bonyolultabb digitalizációs programokat vezetnek be, így az egyetemeknek is fel kell készülniük az ilyen szakemberek képzésére minden szinten.</a:t>
            </a: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FONTOS! Nemcsak több IKT szakemberre lesz szükség, hanem a munkavégzéshez elengedhetetlen 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készségek folyamatos felülvizsgálatára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is. </a:t>
            </a: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 Magyarország 50 százalékkal tudná növelni az IKT szakemberek számát, azzal Európa vezető országa lehetne ezen a téren.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1582653"/>
      </p:ext>
    </p:extLst>
  </p:cSld>
  <p:clrMapOvr>
    <a:masterClrMapping/>
  </p:clrMapOvr>
  <p:transition spd="med" advTm="5000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4581A4D3-CA3E-4221-9E1D-BF13C9561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88" y="1681581"/>
            <a:ext cx="7872570" cy="4971556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45AAF54-823E-4324-85E6-DFFDD7E9D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1" y="204863"/>
            <a:ext cx="10769600" cy="869950"/>
          </a:xfrm>
        </p:spPr>
        <p:txBody>
          <a:bodyPr>
            <a:noAutofit/>
          </a:bodyPr>
          <a:lstStyle/>
          <a:p>
            <a:r>
              <a:rPr lang="hu-HU" sz="2400" dirty="0">
                <a:effectLst/>
                <a:latin typeface="Bembo" panose="020205020502010202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Megfontolandó, hogy az általános és középiskolai oktatásban nagyobb mértékben szerepeljen a programozás és az ehhez kapcsolódó készségek fejlesztése, s így a diákok felkészítése arra, hogy ezeket a tárgyakat egyetemen tanulják tovább. (McKinsey 2020) </a:t>
            </a:r>
            <a:endParaRPr lang="hu-HU" sz="2400" dirty="0">
              <a:latin typeface="Bembo" panose="02020502050201020203" pitchFamily="18" charset="0"/>
            </a:endParaRP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3F64692-93B0-43D3-BE5D-1D0BE6C65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4014-3D40-4477-92EE-ABED16F95F91}" type="datetime1">
              <a:rPr lang="hu-HU" smtClean="0"/>
              <a:t>2021. 11. 30.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981E5B38-3799-4EDF-BB27-047BF679A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FVSZ MIR workshop</a:t>
            </a:r>
          </a:p>
        </p:txBody>
      </p:sp>
    </p:spTree>
    <p:extLst>
      <p:ext uri="{BB962C8B-B14F-4D97-AF65-F5344CB8AC3E}">
        <p14:creationId xmlns:p14="http://schemas.microsoft.com/office/powerpoint/2010/main" val="2403728423"/>
      </p:ext>
    </p:extLst>
  </p:cSld>
  <p:clrMapOvr>
    <a:masterClrMapping/>
  </p:clrMapOvr>
  <p:transition spd="med" advTm="5000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47FA6B-4E54-4605-BDA5-B21FB44D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582" y="69898"/>
            <a:ext cx="7162800" cy="1200348"/>
          </a:xfrm>
        </p:spPr>
        <p:txBody>
          <a:bodyPr>
            <a:noAutofit/>
          </a:bodyPr>
          <a:lstStyle/>
          <a:p>
            <a:pPr algn="ctr"/>
            <a:r>
              <a:rPr lang="hu-HU" sz="2800" dirty="0">
                <a:latin typeface="Bembo" panose="02020502050201020203" pitchFamily="18" charset="0"/>
              </a:rPr>
              <a:t>CEDEFOP: </a:t>
            </a:r>
            <a:br>
              <a:rPr lang="hu-HU" sz="2800" dirty="0">
                <a:latin typeface="Bembo" panose="02020502050201020203" pitchFamily="18" charset="0"/>
              </a:rPr>
            </a:br>
            <a:r>
              <a:rPr lang="hu-HU" sz="2800" dirty="0">
                <a:latin typeface="Bembo" panose="02020502050201020203" pitchFamily="18" charset="0"/>
              </a:rPr>
              <a:t>ONLINE ÁLLÁSHIRDETÉSEK ELEMZÉSE 2019-2020 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62CF575-D832-4ADF-9099-8218AD3977C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6080" y="1562100"/>
            <a:ext cx="7734302" cy="5002352"/>
          </a:xfr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hu-HU" b="1" dirty="0">
                <a:solidFill>
                  <a:srgbClr val="5B6973"/>
                </a:solidFill>
              </a:rPr>
              <a:t>ONLINE ÁLLÁSHIRDETÉSEK 2020-BAN: NÉHÁNY TREND</a:t>
            </a:r>
          </a:p>
          <a:p>
            <a:pPr algn="just"/>
            <a:r>
              <a:rPr lang="hu-HU" dirty="0">
                <a:solidFill>
                  <a:srgbClr val="5B6973"/>
                </a:solidFill>
              </a:rPr>
              <a:t>A gyártás fellendülésével a legtöbb online álláshirdetés 2020-ban termelési és építőipari munkákra vonatkozott (építőmunkások, fémmunkások, valamint üzem- és gépkezelők).</a:t>
            </a:r>
          </a:p>
          <a:p>
            <a:pPr algn="just"/>
            <a:r>
              <a:rPr lang="hu-HU" dirty="0">
                <a:solidFill>
                  <a:srgbClr val="5B6973"/>
                </a:solidFill>
              </a:rPr>
              <a:t>Ugyanakkor minden ötödik online álláshirdetés továbbra is tudományos és technológiai ismereteket tükrözött, főként IKT-szakértők, mérnökök és kutatók esetében. </a:t>
            </a:r>
          </a:p>
          <a:p>
            <a:pPr algn="just"/>
            <a:r>
              <a:rPr lang="hu-HU" dirty="0">
                <a:solidFill>
                  <a:srgbClr val="5B6973"/>
                </a:solidFill>
              </a:rPr>
              <a:t>2020-ban azonban arányuk 10%-kal alacsonyabb volt, mint egy évvel korábban: a megnövekedett digitalizáció, talán meglepő módon, nem eredményezett több online állásajánlatot az IKT-szakemberek számára. Az ilyen jellegű munkák távmunkavégzésre való alkalmassága és a járvány okozta bizonytalanság csökkentette a személyzet fluktuációját és a munkahelyi mobilitást.</a:t>
            </a:r>
          </a:p>
          <a:p>
            <a:pPr algn="just"/>
            <a:r>
              <a:rPr lang="hu-HU" dirty="0">
                <a:solidFill>
                  <a:srgbClr val="5B6973"/>
                </a:solidFill>
              </a:rPr>
              <a:t>2020 utolsó negyedévében azonban a tudományos és technológiai online álláshirdetések éves szinten újra növekedtek. </a:t>
            </a:r>
          </a:p>
          <a:p>
            <a:pPr algn="just"/>
            <a:r>
              <a:rPr lang="hu-HU" dirty="0">
                <a:solidFill>
                  <a:srgbClr val="5B6973"/>
                </a:solidFill>
              </a:rPr>
              <a:t>Forrás: </a:t>
            </a:r>
            <a:r>
              <a:rPr lang="hu-HU" dirty="0">
                <a:solidFill>
                  <a:srgbClr val="5B6973"/>
                </a:solidFill>
                <a:hlinkClick r:id="rId2"/>
              </a:rPr>
              <a:t>https://www.cedefop.europa.eu/en/tools/skills-online-vacancies</a:t>
            </a:r>
            <a:endParaRPr lang="hu-HU" dirty="0">
              <a:solidFill>
                <a:srgbClr val="5B6973"/>
              </a:solidFill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A950AF7-015E-42E4-A561-EDACDF964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0500" y="5823717"/>
            <a:ext cx="798645" cy="81693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0C8E32A-5EED-477C-88EB-316EBD7EF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382" y="135367"/>
            <a:ext cx="4211618" cy="553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069746"/>
      </p:ext>
    </p:extLst>
  </p:cSld>
  <p:clrMapOvr>
    <a:masterClrMapping/>
  </p:clrMapOvr>
  <p:transition spd="med" advTm="5000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47FA6B-4E54-4605-BDA5-B21FB44D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81" y="69898"/>
            <a:ext cx="11733064" cy="1200348"/>
          </a:xfrm>
        </p:spPr>
        <p:txBody>
          <a:bodyPr>
            <a:noAutofit/>
          </a:bodyPr>
          <a:lstStyle/>
          <a:p>
            <a:pPr algn="ctr"/>
            <a:r>
              <a:rPr lang="hu-HU" sz="2400" dirty="0">
                <a:latin typeface="Bembo" panose="02020502050201020203" pitchFamily="18" charset="0"/>
              </a:rPr>
              <a:t>KOMPETENCIAIGÉNYEK: 13-BÓL 6 DIGITÁLIS, </a:t>
            </a:r>
            <a:br>
              <a:rPr lang="hu-HU" sz="2400" dirty="0">
                <a:latin typeface="Bembo" panose="02020502050201020203" pitchFamily="18" charset="0"/>
              </a:rPr>
            </a:br>
            <a:r>
              <a:rPr lang="hu-HU" sz="2400" dirty="0">
                <a:latin typeface="Bembo" panose="02020502050201020203" pitchFamily="18" charset="0"/>
              </a:rPr>
              <a:t>LEGNAGYOBB: SZOFTVERFEJLESZTÉS, ADATKEZELÉS ÉS ELEMZÉS, </a:t>
            </a:r>
            <a:br>
              <a:rPr lang="hu-HU" sz="2400" dirty="0">
                <a:latin typeface="Bembo" panose="02020502050201020203" pitchFamily="18" charset="0"/>
              </a:rPr>
            </a:br>
            <a:r>
              <a:rPr lang="hu-HU" sz="2400" dirty="0">
                <a:latin typeface="Bembo" panose="02020502050201020203" pitchFamily="18" charset="0"/>
              </a:rPr>
              <a:t>DIGITÁLIS EGYÜTTMŰKÖDÉS, CEDEFOP, 2021</a:t>
            </a:r>
          </a:p>
        </p:txBody>
      </p:sp>
      <p:pic>
        <p:nvPicPr>
          <p:cNvPr id="9" name="Tartalom helye 4">
            <a:extLst>
              <a:ext uri="{FF2B5EF4-FFF2-40B4-BE49-F238E27FC236}">
                <a16:creationId xmlns:a16="http://schemas.microsoft.com/office/drawing/2014/main" id="{8DF152D2-9036-4553-AD71-795A4AE23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06"/>
          <a:stretch/>
        </p:blipFill>
        <p:spPr>
          <a:xfrm>
            <a:off x="876300" y="1545815"/>
            <a:ext cx="10439400" cy="5164277"/>
          </a:xfr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2A950AF7-015E-42E4-A561-EDACDF964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799" y="195533"/>
            <a:ext cx="79864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53696"/>
      </p:ext>
    </p:extLst>
  </p:cSld>
  <p:clrMapOvr>
    <a:masterClrMapping/>
  </p:clrMapOvr>
  <p:transition spd="med" advTm="5000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47FA6B-4E54-4605-BDA5-B21FB44D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55" y="803323"/>
            <a:ext cx="11733064" cy="1200348"/>
          </a:xfrm>
        </p:spPr>
        <p:txBody>
          <a:bodyPr>
            <a:noAutofit/>
          </a:bodyPr>
          <a:lstStyle/>
          <a:p>
            <a:pPr algn="ctr"/>
            <a:r>
              <a:rPr lang="hu-HU" sz="2000" dirty="0">
                <a:latin typeface="Bembo" panose="02020502050201020203" pitchFamily="18" charset="0"/>
              </a:rPr>
              <a:t>INFORMATIKUSOK A VÁLLALKOZÁSOKNÁL: 2019-BEN AZ UNIÓ VÁLLALKOZÁSAINAK KÉTÖTÖDE ALKALMAZOTT INFORMATIKAI SZAKEMBERT, MAGYARORSZÁGON EZ AZ ARÁNY A VÁLLALKOZÁSOK ERŐS HARMADÁRA TEHETŐ. </a:t>
            </a:r>
            <a:br>
              <a:rPr lang="hu-HU" sz="2000" dirty="0">
                <a:latin typeface="Bembo" panose="02020502050201020203" pitchFamily="18" charset="0"/>
              </a:rPr>
            </a:br>
            <a:br>
              <a:rPr lang="hu-HU" sz="2000" dirty="0">
                <a:latin typeface="Bembo" panose="02020502050201020203" pitchFamily="18" charset="0"/>
              </a:rPr>
            </a:br>
            <a:br>
              <a:rPr lang="hu-HU" sz="2000" dirty="0">
                <a:latin typeface="Bembo" panose="02020502050201020203" pitchFamily="18" charset="0"/>
              </a:rPr>
            </a:br>
            <a:r>
              <a:rPr lang="hu-HU" sz="2000" dirty="0">
                <a:latin typeface="Bembo" panose="02020502050201020203" pitchFamily="18" charset="0"/>
              </a:rPr>
              <a:t>EZZEL HAZÁNK AZ UNIÓS TAGORSZÁGOK RANGSORÁBAN AZ ÉLVONALBAN TALÁLHATÓ, FINNORSZÁG, MÁLTA, DÁNIA, BELGIUM ÉS ÍRORSZÁG KÖZÖTT. HTTPS://WWW.KSH.HU/DOCS/HUN/XFTP/IDOSZAKI/IKT/2020/02/INDEX.HTML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A950AF7-015E-42E4-A561-EDACDF964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7274" y="5929583"/>
            <a:ext cx="798645" cy="816935"/>
          </a:xfrm>
          <a:prstGeom prst="rect">
            <a:avLst/>
          </a:prstGeom>
        </p:spPr>
      </p:pic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4634E70-2376-4955-BF61-FBAE77166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56" y="2791623"/>
            <a:ext cx="9052287" cy="395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02218"/>
      </p:ext>
    </p:extLst>
  </p:cSld>
  <p:clrMapOvr>
    <a:masterClrMapping/>
  </p:clrMapOvr>
  <p:transition spd="med" advTm="5000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47FA6B-4E54-4605-BDA5-B21FB44D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" y="803323"/>
            <a:ext cx="12039600" cy="1200348"/>
          </a:xfrm>
        </p:spPr>
        <p:txBody>
          <a:bodyPr>
            <a:noAutofit/>
          </a:bodyPr>
          <a:lstStyle/>
          <a:p>
            <a:pPr algn="ctr"/>
            <a:r>
              <a:rPr lang="hu-HU" sz="1800" dirty="0">
                <a:latin typeface="Bembo" panose="02020502050201020203" pitchFamily="18" charset="0"/>
              </a:rPr>
              <a:t>FEJLETT MEGOLDÁSOK: </a:t>
            </a:r>
            <a:r>
              <a:rPr lang="hu-HU" sz="1800" b="1" dirty="0">
                <a:latin typeface="Bembo" panose="02020502050201020203" pitchFamily="18" charset="0"/>
              </a:rPr>
              <a:t>GYEREKCIPŐBEN JÁR A DIGITÁLIS TECHNOLÓGIÁK INTEGRÁLTSÁGA</a:t>
            </a:r>
            <a:br>
              <a:rPr lang="hu-HU" sz="1800" dirty="0">
                <a:latin typeface="Bembo" panose="02020502050201020203" pitchFamily="18" charset="0"/>
              </a:rPr>
            </a:br>
            <a:r>
              <a:rPr lang="hu-HU" sz="1800" dirty="0">
                <a:latin typeface="Bembo" panose="02020502050201020203" pitchFamily="18" charset="0"/>
              </a:rPr>
              <a:t>A VÁLLALKOZÁSOKNAK MINDÖSSZE 3,0%-A HASZNÁLT 3D-S NYOMTATÁST </a:t>
            </a:r>
            <a:br>
              <a:rPr lang="hu-HU" sz="1800" dirty="0">
                <a:latin typeface="Bembo" panose="02020502050201020203" pitchFamily="18" charset="0"/>
              </a:rPr>
            </a:br>
            <a:r>
              <a:rPr lang="hu-HU" sz="1800" dirty="0">
                <a:latin typeface="Bembo" panose="02020502050201020203" pitchFamily="18" charset="0"/>
              </a:rPr>
              <a:t>(SAJÁT GÉPPEL VAGY MÁS VÁLLALKOZÁS SZOLGÁLTATÁSÁVAL), </a:t>
            </a:r>
            <a:br>
              <a:rPr lang="hu-HU" sz="1800" dirty="0">
                <a:latin typeface="Bembo" panose="02020502050201020203" pitchFamily="18" charset="0"/>
              </a:rPr>
            </a:br>
            <a:br>
              <a:rPr lang="hu-HU" sz="1800" dirty="0">
                <a:latin typeface="Bembo" panose="02020502050201020203" pitchFamily="18" charset="0"/>
              </a:rPr>
            </a:br>
            <a:br>
              <a:rPr lang="hu-HU" sz="1800" dirty="0">
                <a:latin typeface="Bembo" panose="02020502050201020203" pitchFamily="18" charset="0"/>
              </a:rPr>
            </a:br>
            <a:r>
              <a:rPr lang="hu-HU" sz="1800" dirty="0">
                <a:latin typeface="Bembo" panose="02020502050201020203" pitchFamily="18" charset="0"/>
              </a:rPr>
              <a:t>AZ UNIÓBAN UGYANEZ AZ ARÁNY 5,0%. A 3D-S NYOMTATÁST LEGINKÁBB A DÁN VÁLLALKOZÁSOK VETTÉK IGÉNYBE (9,0%). A HAZAI VÁLLALKOZÁSOK 6,0%-A VÉGZETT NAGY ADATHALMAZOKON ELEMZÉST, 1,0%-UK VETT IGÉNYBE KÜLSŐ SZOLGÁLTATÁST ERRE VONATKOZÓAN. </a:t>
            </a:r>
            <a:br>
              <a:rPr lang="hu-HU" sz="1800" dirty="0">
                <a:latin typeface="Bembo" panose="02020502050201020203" pitchFamily="18" charset="0"/>
              </a:rPr>
            </a:br>
            <a:r>
              <a:rPr lang="hu-HU" sz="1800" dirty="0">
                <a:latin typeface="Bembo" panose="02020502050201020203" pitchFamily="18" charset="0"/>
              </a:rPr>
              <a:t>AZ UNIÓBAN UGYANEZ AZ ARÁNY 13, ILLETVE 3,0% VOLT.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A950AF7-015E-42E4-A561-EDACDF964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7274" y="5929583"/>
            <a:ext cx="798645" cy="816935"/>
          </a:xfrm>
          <a:prstGeom prst="rect">
            <a:avLst/>
          </a:prstGeom>
        </p:spPr>
      </p:pic>
      <p:pic>
        <p:nvPicPr>
          <p:cNvPr id="6" name="Tartalom helye 4">
            <a:extLst>
              <a:ext uri="{FF2B5EF4-FFF2-40B4-BE49-F238E27FC236}">
                <a16:creationId xmlns:a16="http://schemas.microsoft.com/office/drawing/2014/main" id="{3661F1F1-1016-4ED7-9A14-D2F258E8E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667911"/>
            <a:ext cx="9229725" cy="4085314"/>
          </a:xfrm>
        </p:spPr>
      </p:pic>
    </p:spTree>
    <p:extLst>
      <p:ext uri="{BB962C8B-B14F-4D97-AF65-F5344CB8AC3E}">
        <p14:creationId xmlns:p14="http://schemas.microsoft.com/office/powerpoint/2010/main" val="3603958784"/>
      </p:ext>
    </p:extLst>
  </p:cSld>
  <p:clrMapOvr>
    <a:masterClrMapping/>
  </p:clrMapOvr>
  <p:transition spd="med" advTm="5000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78B4351E-10B3-48F9-9CC8-7773366C7DC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86" y="1694311"/>
            <a:ext cx="9091228" cy="491902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FCC7A65-3C32-46F4-914C-46F70D42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244474"/>
            <a:ext cx="10769600" cy="869950"/>
          </a:xfrm>
        </p:spPr>
        <p:txBody>
          <a:bodyPr>
            <a:noAutofit/>
          </a:bodyPr>
          <a:lstStyle/>
          <a:p>
            <a:r>
              <a:rPr lang="hu-HU" sz="1800" dirty="0">
                <a:latin typeface="Bembo" panose="02020502050201020203" pitchFamily="18" charset="0"/>
              </a:rPr>
              <a:t>A kedvező infrastruktúra ellenére elmondható, hogy a fogyasztók és vállalkozások Magyarországon óvatosan alkalmazzák a digitális technológiákat. </a:t>
            </a:r>
            <a:br>
              <a:rPr lang="hu-HU" sz="1800">
                <a:latin typeface="Bembo" panose="02020502050201020203" pitchFamily="18" charset="0"/>
              </a:rPr>
            </a:br>
            <a:r>
              <a:rPr lang="hu-HU" sz="1800" dirty="0">
                <a:latin typeface="Bembo" panose="02020502050201020203" pitchFamily="18" charset="0"/>
              </a:rPr>
              <a:t>2019-ben a 16 és 74 év közöttiek közel 75 százaléka használt elektronikus felületet legalább heti egyszer. Ezzel összehasonlításban az EU-átlag valamivel meghaladta a 83 százalékot. (McKinsey, 2020) 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6AAB9E7-EED9-46C1-B731-D5364E67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D4014-3D40-4477-92EE-ABED16F95F91}" type="datetime1">
              <a:rPr lang="hu-HU" smtClean="0"/>
              <a:t>2021. 11. 30.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32E29869-C8B8-45DD-B3FE-19BF8C5AF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FVSZ MIR workshop</a:t>
            </a:r>
          </a:p>
        </p:txBody>
      </p:sp>
    </p:spTree>
    <p:extLst>
      <p:ext uri="{BB962C8B-B14F-4D97-AF65-F5344CB8AC3E}">
        <p14:creationId xmlns:p14="http://schemas.microsoft.com/office/powerpoint/2010/main" val="1544285407"/>
      </p:ext>
    </p:extLst>
  </p:cSld>
  <p:clrMapOvr>
    <a:masterClrMapping/>
  </p:clrMapOvr>
  <p:transition spd="med" advTm="5000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shade val="90000"/>
                <a:satMod val="140000"/>
              </a:schemeClr>
              <a:schemeClr val="bg1">
                <a:satMod val="12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B1C3A596-30BB-4788-9ABC-B245B9FAF0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endParaRPr lang="hu-HU" sz="4000" dirty="0">
              <a:solidFill>
                <a:srgbClr val="5B6973"/>
              </a:solidFill>
            </a:endParaRPr>
          </a:p>
          <a:p>
            <a:endParaRPr lang="hu-HU" sz="4000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797E13D7-2699-46A6-AEAA-06E43FA5F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800" dirty="0">
                <a:latin typeface="Bembo" panose="02020502050201020203" pitchFamily="18" charset="0"/>
              </a:rPr>
              <a:t>MI A MEGOLDÁS az egyes szint(</a:t>
            </a:r>
            <a:r>
              <a:rPr lang="hu-HU" sz="4800" dirty="0" err="1">
                <a:latin typeface="Bembo" panose="02020502050201020203" pitchFamily="18" charset="0"/>
              </a:rPr>
              <a:t>er</a:t>
            </a:r>
            <a:r>
              <a:rPr lang="hu-HU" sz="4800" dirty="0">
                <a:latin typeface="Bembo" panose="02020502050201020203" pitchFamily="18" charset="0"/>
              </a:rPr>
              <a:t>)</a:t>
            </a:r>
            <a:r>
              <a:rPr lang="hu-HU" sz="4800" dirty="0" err="1">
                <a:latin typeface="Bembo" panose="02020502050201020203" pitchFamily="18" charset="0"/>
              </a:rPr>
              <a:t>eken</a:t>
            </a:r>
            <a:r>
              <a:rPr lang="hu-HU" sz="4800" dirty="0">
                <a:latin typeface="Bembo" panose="02020502050201020203" pitchFamily="18" charset="0"/>
              </a:rPr>
              <a:t>?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1F783D3-F7DE-4A20-8E07-B4989D757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124" y="290783"/>
            <a:ext cx="79864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46450"/>
      </p:ext>
    </p:extLst>
  </p:cSld>
  <p:clrMapOvr>
    <a:masterClrMapping/>
  </p:clrMapOvr>
  <p:transition spd="med" advTm="5000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z="2800" dirty="0">
                <a:latin typeface="Bembo" panose="02020502050201020203" pitchFamily="18" charset="0"/>
              </a:rPr>
              <a:t>2021. 11. 30.</a:t>
            </a: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3331A329-0425-4631-A84A-14A45BDC3238}"/>
              </a:ext>
            </a:extLst>
          </p:cNvPr>
          <p:cNvSpPr txBox="1">
            <a:spLocks/>
          </p:cNvSpPr>
          <p:nvPr/>
        </p:nvSpPr>
        <p:spPr>
          <a:xfrm>
            <a:off x="349250" y="1609724"/>
            <a:ext cx="6880225" cy="779651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000" dirty="0">
                <a:latin typeface="Bembo" panose="02020502050201020203" pitchFamily="18" charset="0"/>
              </a:rPr>
              <a:t>KÖSZÖNÖM A FIGYELMET!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D0DD5086-3CA8-4C09-BFDC-1069667C2943}"/>
              </a:ext>
            </a:extLst>
          </p:cNvPr>
          <p:cNvSpPr txBox="1"/>
          <p:nvPr/>
        </p:nvSpPr>
        <p:spPr>
          <a:xfrm>
            <a:off x="3364706" y="6106210"/>
            <a:ext cx="8655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u-HU" sz="2800" dirty="0">
                <a:latin typeface="Bembo" panose="02020502050201020203" pitchFamily="18" charset="0"/>
              </a:rPr>
              <a:t>FVSZ                             Digitális Munkaerő Műhely 2021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3B3DEBB1-AEDF-4E4C-A1EF-257D28A9CFC5}"/>
              </a:ext>
            </a:extLst>
          </p:cNvPr>
          <p:cNvGrpSpPr>
            <a:grpSpLocks noChangeAspect="1"/>
          </p:cNvGrpSpPr>
          <p:nvPr/>
        </p:nvGrpSpPr>
        <p:grpSpPr>
          <a:xfrm>
            <a:off x="7679098" y="3787933"/>
            <a:ext cx="4144254" cy="1656000"/>
            <a:chOff x="3507148" y="2692558"/>
            <a:chExt cx="5060983" cy="2022317"/>
          </a:xfrm>
        </p:grpSpPr>
        <p:pic>
          <p:nvPicPr>
            <p:cNvPr id="18" name="Kép 17" descr="fvsz_logo.png">
              <a:extLst>
                <a:ext uri="{FF2B5EF4-FFF2-40B4-BE49-F238E27FC236}">
                  <a16:creationId xmlns:a16="http://schemas.microsoft.com/office/drawing/2014/main" id="{90C23EB6-47F5-4063-882E-E60A190B8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</a:blip>
            <a:stretch>
              <a:fillRect/>
            </a:stretch>
          </p:blipFill>
          <p:spPr>
            <a:xfrm>
              <a:off x="4502126" y="3882232"/>
              <a:ext cx="2670199" cy="832643"/>
            </a:xfrm>
            <a:prstGeom prst="rect">
              <a:avLst/>
            </a:prstGeom>
          </p:spPr>
        </p:pic>
        <p:sp>
          <p:nvSpPr>
            <p:cNvPr id="19" name="Google Shape;499;p35">
              <a:extLst>
                <a:ext uri="{FF2B5EF4-FFF2-40B4-BE49-F238E27FC236}">
                  <a16:creationId xmlns:a16="http://schemas.microsoft.com/office/drawing/2014/main" id="{22AF7CC0-BD1C-40E2-B006-4E4A077F019A}"/>
                </a:ext>
              </a:extLst>
            </p:cNvPr>
            <p:cNvSpPr txBox="1">
              <a:spLocks/>
            </p:cNvSpPr>
            <p:nvPr/>
          </p:nvSpPr>
          <p:spPr>
            <a:xfrm>
              <a:off x="3507148" y="2692558"/>
              <a:ext cx="5060983" cy="1363844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anchor="ctr" anchorCtr="0"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4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hu-HU" sz="2400" dirty="0">
                  <a:solidFill>
                    <a:srgbClr val="E7ECED"/>
                  </a:solidFill>
                  <a:latin typeface="Bembo" panose="02020502050201020203" pitchFamily="18" charset="0"/>
                </a:rPr>
                <a:t>ZSUFFA ÁKOS</a:t>
              </a:r>
            </a:p>
            <a:p>
              <a:pPr algn="ctr"/>
              <a:r>
                <a:rPr lang="hu-HU" sz="2400" dirty="0" err="1">
                  <a:solidFill>
                    <a:srgbClr val="E7ECED"/>
                  </a:solidFill>
                  <a:latin typeface="Bembo" panose="02020502050201020203" pitchFamily="18" charset="0"/>
                </a:rPr>
                <a:t>elnok@fvsz,hu</a:t>
              </a:r>
              <a:endParaRPr lang="hu-HU" sz="2400" dirty="0">
                <a:solidFill>
                  <a:srgbClr val="E7ECED"/>
                </a:solidFill>
                <a:latin typeface="Bembo" panose="02020502050201020203" pitchFamily="18" charset="0"/>
              </a:endParaRPr>
            </a:p>
            <a:p>
              <a:pPr algn="ctr"/>
              <a:r>
                <a:rPr lang="hu-HU" sz="2400" dirty="0">
                  <a:solidFill>
                    <a:srgbClr val="E7ECED"/>
                  </a:solidFill>
                  <a:latin typeface="Bembo" panose="02020502050201020203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4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4">
            <a:extLst>
              <a:ext uri="{FF2B5EF4-FFF2-40B4-BE49-F238E27FC236}">
                <a16:creationId xmlns:a16="http://schemas.microsoft.com/office/drawing/2014/main" id="{883A276F-70E1-9141-8ED6-EF00DB6BDC2B}"/>
              </a:ext>
            </a:extLst>
          </p:cNvPr>
          <p:cNvSpPr/>
          <p:nvPr/>
        </p:nvSpPr>
        <p:spPr>
          <a:xfrm rot="5400000">
            <a:off x="5371371" y="2264263"/>
            <a:ext cx="283219" cy="24415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Bembo" panose="02020502050201020203" pitchFamily="18" charset="0"/>
            </a:endParaRPr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1C658F5C-FE23-2045-BDF9-9F210241FD78}"/>
              </a:ext>
            </a:extLst>
          </p:cNvPr>
          <p:cNvSpPr/>
          <p:nvPr/>
        </p:nvSpPr>
        <p:spPr>
          <a:xfrm rot="16200000">
            <a:off x="5098287" y="5785856"/>
            <a:ext cx="283219" cy="24415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Bembo" panose="02020502050201020203" pitchFamily="18" charset="0"/>
            </a:endParaRPr>
          </a:p>
        </p:txBody>
      </p:sp>
      <p:sp>
        <p:nvSpPr>
          <p:cNvPr id="43" name="Triangle 42">
            <a:extLst>
              <a:ext uri="{FF2B5EF4-FFF2-40B4-BE49-F238E27FC236}">
                <a16:creationId xmlns:a16="http://schemas.microsoft.com/office/drawing/2014/main" id="{F1671437-244F-B049-8198-6B14A4A63B19}"/>
              </a:ext>
            </a:extLst>
          </p:cNvPr>
          <p:cNvSpPr/>
          <p:nvPr/>
        </p:nvSpPr>
        <p:spPr>
          <a:xfrm rot="16200000">
            <a:off x="5108413" y="3448532"/>
            <a:ext cx="283219" cy="24415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Bembo" panose="02020502050201020203" pitchFamily="18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DD4CF21-3955-1841-8F86-E93EEF453D60}"/>
              </a:ext>
            </a:extLst>
          </p:cNvPr>
          <p:cNvCxnSpPr>
            <a:cxnSpLocks/>
          </p:cNvCxnSpPr>
          <p:nvPr/>
        </p:nvCxnSpPr>
        <p:spPr>
          <a:xfrm>
            <a:off x="5372100" y="1659466"/>
            <a:ext cx="0" cy="4998509"/>
          </a:xfrm>
          <a:prstGeom prst="line">
            <a:avLst/>
          </a:prstGeom>
          <a:ln w="76200">
            <a:gradFill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CA40908-017A-9C44-AB7B-73F4366994F8}"/>
              </a:ext>
            </a:extLst>
          </p:cNvPr>
          <p:cNvSpPr txBox="1"/>
          <p:nvPr/>
        </p:nvSpPr>
        <p:spPr>
          <a:xfrm>
            <a:off x="991726" y="383789"/>
            <a:ext cx="10208564" cy="707886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hu-HU" sz="4000" spc="150" dirty="0">
                <a:solidFill>
                  <a:srgbClr val="5B6973"/>
                </a:solidFill>
                <a:latin typeface="Bembo" panose="02020502050201020203" pitchFamily="18" charset="0"/>
                <a:ea typeface="Source Sans Pro" panose="020B0503030403020204" pitchFamily="34" charset="0"/>
                <a:cs typeface="Lato Heavy" panose="020F0502020204030203" pitchFamily="34" charset="0"/>
              </a:rPr>
              <a:t>DIGITÁLIS KOMPETENCIA FEJLESZTÉS</a:t>
            </a:r>
            <a:endParaRPr lang="en-US" sz="4000" spc="150" dirty="0">
              <a:solidFill>
                <a:srgbClr val="5B6973"/>
              </a:solidFill>
              <a:latin typeface="Bembo" panose="02020502050201020203" pitchFamily="18" charset="0"/>
              <a:ea typeface="Source Sans Pro" panose="020B0503030403020204" pitchFamily="34" charset="0"/>
              <a:cs typeface="Lato Heavy" panose="020F050202020403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9F7CE2-7FE6-D04C-B902-1C6D03DE5046}"/>
              </a:ext>
            </a:extLst>
          </p:cNvPr>
          <p:cNvSpPr txBox="1"/>
          <p:nvPr/>
        </p:nvSpPr>
        <p:spPr>
          <a:xfrm>
            <a:off x="5718496" y="2027279"/>
            <a:ext cx="5238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>
                <a:solidFill>
                  <a:schemeClr val="tx2"/>
                </a:solidFill>
                <a:latin typeface="Bembo" panose="02020502050201020203" pitchFamily="18" charset="0"/>
              </a:rPr>
              <a:t>Egy békeév adatai- OECD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D18FDC-5297-3448-B597-792EF7BA5108}"/>
              </a:ext>
            </a:extLst>
          </p:cNvPr>
          <p:cNvSpPr txBox="1"/>
          <p:nvPr/>
        </p:nvSpPr>
        <p:spPr>
          <a:xfrm>
            <a:off x="5751302" y="3952101"/>
            <a:ext cx="6326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tx2"/>
                </a:solidFill>
                <a:latin typeface="Bembo" panose="02020502050201020203" pitchFamily="18" charset="0"/>
              </a:rPr>
              <a:t>Átképzés – továbbképzés - </a:t>
            </a:r>
          </a:p>
          <a:p>
            <a:r>
              <a:rPr lang="hu-HU" sz="3600" dirty="0">
                <a:solidFill>
                  <a:schemeClr val="tx2"/>
                </a:solidFill>
                <a:latin typeface="Bembo" panose="02020502050201020203" pitchFamily="18" charset="0"/>
              </a:rPr>
              <a:t>KSH, GVI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7525F7-D315-FD43-AF43-049DD87B5DEB}"/>
              </a:ext>
            </a:extLst>
          </p:cNvPr>
          <p:cNvSpPr txBox="1"/>
          <p:nvPr/>
        </p:nvSpPr>
        <p:spPr>
          <a:xfrm>
            <a:off x="0" y="3208180"/>
            <a:ext cx="5254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3600" dirty="0">
                <a:solidFill>
                  <a:schemeClr val="tx2"/>
                </a:solidFill>
                <a:latin typeface="Bembo" panose="02020502050201020203" pitchFamily="18" charset="0"/>
              </a:rPr>
              <a:t>CEDEFOP új eredmények </a:t>
            </a:r>
          </a:p>
        </p:txBody>
      </p:sp>
      <p:pic>
        <p:nvPicPr>
          <p:cNvPr id="2" name="Picture 2" descr="FVSZ">
            <a:extLst>
              <a:ext uri="{FF2B5EF4-FFF2-40B4-BE49-F238E27FC236}">
                <a16:creationId xmlns:a16="http://schemas.microsoft.com/office/drawing/2014/main" id="{7D2B9F69-F0D1-46C7-8F08-325E8AC9E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0"/>
          <a:stretch/>
        </p:blipFill>
        <p:spPr bwMode="auto">
          <a:xfrm>
            <a:off x="11124344" y="5847785"/>
            <a:ext cx="797466" cy="81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riangle 42">
            <a:extLst>
              <a:ext uri="{FF2B5EF4-FFF2-40B4-BE49-F238E27FC236}">
                <a16:creationId xmlns:a16="http://schemas.microsoft.com/office/drawing/2014/main" id="{0612DF60-784B-4A3A-B7D5-9696002729BA}"/>
              </a:ext>
            </a:extLst>
          </p:cNvPr>
          <p:cNvSpPr/>
          <p:nvPr/>
        </p:nvSpPr>
        <p:spPr>
          <a:xfrm rot="5400000">
            <a:off x="5372467" y="4349583"/>
            <a:ext cx="283219" cy="24415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latin typeface="Bembo" panose="02020502050201020203" pitchFamily="18" charset="0"/>
            </a:endParaRPr>
          </a:p>
        </p:txBody>
      </p:sp>
      <p:sp>
        <p:nvSpPr>
          <p:cNvPr id="17" name="TextBox 35">
            <a:extLst>
              <a:ext uri="{FF2B5EF4-FFF2-40B4-BE49-F238E27FC236}">
                <a16:creationId xmlns:a16="http://schemas.microsoft.com/office/drawing/2014/main" id="{3FD0205A-1338-416B-AA5C-BE7F7B524DB7}"/>
              </a:ext>
            </a:extLst>
          </p:cNvPr>
          <p:cNvSpPr txBox="1"/>
          <p:nvPr/>
        </p:nvSpPr>
        <p:spPr>
          <a:xfrm>
            <a:off x="3208542" y="5615545"/>
            <a:ext cx="1930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3600" dirty="0">
                <a:solidFill>
                  <a:schemeClr val="tx2"/>
                </a:solidFill>
                <a:latin typeface="Bembo" panose="02020502050201020203" pitchFamily="18" charset="0"/>
              </a:rPr>
              <a:t>Megoldás</a:t>
            </a:r>
          </a:p>
        </p:txBody>
      </p:sp>
    </p:spTree>
    <p:extLst>
      <p:ext uri="{BB962C8B-B14F-4D97-AF65-F5344CB8AC3E}">
        <p14:creationId xmlns:p14="http://schemas.microsoft.com/office/powerpoint/2010/main" val="2055040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2771A0-1051-47F1-830A-ACBC6C52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228600"/>
            <a:ext cx="11245850" cy="990600"/>
          </a:xfrm>
        </p:spPr>
        <p:txBody>
          <a:bodyPr>
            <a:noAutofit/>
          </a:bodyPr>
          <a:lstStyle/>
          <a:p>
            <a:r>
              <a:rPr lang="hu-HU" sz="2800" dirty="0">
                <a:latin typeface="Bembo" panose="02020502050201020203" pitchFamily="18" charset="0"/>
              </a:rPr>
              <a:t>HOGYAN NÖVELHETJÜK A FELNŐTTKÉPZÉSI RÉSZVÉTELT?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F36D774-8695-47F5-873B-90749705B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027" y="228600"/>
            <a:ext cx="798645" cy="81693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2232A6-D480-4AF1-9835-254B771B3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26" y="1661366"/>
            <a:ext cx="11648347" cy="4929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2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Bembo" panose="02020502050201020203" pitchFamily="18" charset="0"/>
              </a:rPr>
              <a:t>OECD: A felnőttkori tanulásban való részvétel növelése</a:t>
            </a:r>
            <a:r>
              <a:rPr kumimoji="0" lang="hu-HU" altLang="hu-H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mbo" panose="02020502050201020203" pitchFamily="18" charset="0"/>
              </a:rPr>
              <a:t> , </a:t>
            </a:r>
            <a:r>
              <a:rPr kumimoji="0" lang="pt-BR" altLang="hu-H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mbo" panose="02020502050201020203" pitchFamily="18" charset="0"/>
              </a:rPr>
              <a:t>2020. március 13. </a:t>
            </a:r>
            <a:endParaRPr kumimoji="0" lang="hu-HU" altLang="hu-H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mbo" panose="02020502050201020203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hu-HU" sz="2200" b="1" i="0" u="none" strike="noStrike" cap="none" normalizeH="0" baseline="0" dirty="0">
                <a:ln>
                  <a:noFill/>
                </a:ln>
                <a:solidFill>
                  <a:srgbClr val="59B0B9"/>
                </a:solidFill>
                <a:effectLst/>
                <a:latin typeface="Bembo" panose="020205020502010202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https://www.oecd-ilibrary.org/employment/increasing-adult-learning-participation_cf5d9c21-en</a:t>
            </a:r>
            <a:endParaRPr kumimoji="0" lang="hu-HU" altLang="hu-HU" sz="2200" b="1" i="0" u="none" strike="noStrike" cap="none" normalizeH="0" baseline="0" dirty="0">
              <a:ln>
                <a:noFill/>
              </a:ln>
              <a:solidFill>
                <a:srgbClr val="59B0B9"/>
              </a:solidFill>
              <a:effectLst/>
              <a:latin typeface="Bembo" panose="02020502050201020203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mbo" panose="02020502050201020203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mbo" panose="02020502050201020203" pitchFamily="18" charset="0"/>
              </a:rPr>
              <a:t>Tanulni a sikeres reformokból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altLang="hu-H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mbo" panose="02020502050201020203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u-HU" altLang="hu-H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mbo" panose="02020502050201020203" pitchFamily="18" charset="0"/>
              </a:rPr>
              <a:t>Az országoknak sürgősen bővíteniük és korszerűsíteniük kell felnőttoktatási rendszereiket, hogy segítsenek az embereknek alkalmazkodni a jövőbeli munka világához.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u-HU" altLang="hu-H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mbo" panose="02020502050201020203" pitchFamily="18" charset="0"/>
              </a:rPr>
              <a:t>Az OECD felmérése szerint az EU-ban és az OECD-ben minden ötödik felnőttből ma már csak kettő vesz részt oktatásban és képzésben egy adott évben.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u-HU" altLang="hu-H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mbo" panose="02020502050201020203" pitchFamily="18" charset="0"/>
              </a:rPr>
              <a:t>A részvétel még alacsonyabb a hátrányos helyzetű felnőttek körében, mint például az alacsony képzettségi szinttel rendelkezők vagy az automatizálás magas kockázatával járó munkakörökben.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u-HU" altLang="hu-H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mbo" panose="02020502050201020203" pitchFamily="18" charset="0"/>
              </a:rPr>
              <a:t>Ahhoz, hogy a felnőttoktatási rendszerek készen álljanak a jövőre, a kormányoknak fokozniuk kell erőfeszítéseiket annak érdekében, hogy több felnőttet vonjanak be a folyamatos tanulásba egész életük során.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mbo" panose="02020502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142940"/>
      </p:ext>
    </p:extLst>
  </p:cSld>
  <p:clrMapOvr>
    <a:masterClrMapping/>
  </p:clrMapOvr>
  <p:transition spd="med" advTm="5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2771A0-1051-47F1-830A-ACBC6C52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228600"/>
            <a:ext cx="11245850" cy="990600"/>
          </a:xfrm>
        </p:spPr>
        <p:txBody>
          <a:bodyPr>
            <a:noAutofit/>
          </a:bodyPr>
          <a:lstStyle/>
          <a:p>
            <a:r>
              <a:rPr lang="hu-HU" sz="2800" dirty="0">
                <a:latin typeface="Bembo" panose="02020502050201020203" pitchFamily="18" charset="0"/>
              </a:rPr>
              <a:t>HOGYAN NÖVELHETJÜK A FELNŐTTKÉPZÉSI RÉSZVÉTELT?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F36D774-8695-47F5-873B-90749705B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027" y="228600"/>
            <a:ext cx="798645" cy="81693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2232A6-D480-4AF1-9835-254B771B3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26" y="1769087"/>
            <a:ext cx="11648347" cy="471411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hu-HU" altLang="hu-HU" sz="22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Bembo" panose="02020502050201020203" pitchFamily="18" charset="0"/>
              </a:rPr>
              <a:t>OECD: A felnőttkori tanulásban való részvétel növelése</a:t>
            </a:r>
            <a:r>
              <a:rPr kumimoji="0" lang="hu-HU" altLang="hu-H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mbo" panose="02020502050201020203" pitchFamily="18" charset="0"/>
              </a:rPr>
              <a:t> , </a:t>
            </a:r>
            <a:r>
              <a:rPr kumimoji="0" lang="pt-BR" altLang="hu-HU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mbo" panose="02020502050201020203" pitchFamily="18" charset="0"/>
              </a:rPr>
              <a:t>2020. március 13. </a:t>
            </a:r>
            <a:endParaRPr kumimoji="0" lang="hu-HU" altLang="hu-HU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mbo" panose="02020502050201020203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hu-HU" sz="2200" b="1" i="0" u="none" strike="noStrike" cap="none" normalizeH="0" baseline="0" dirty="0">
                <a:ln>
                  <a:noFill/>
                </a:ln>
                <a:solidFill>
                  <a:srgbClr val="59B0B9"/>
                </a:solidFill>
                <a:effectLst/>
                <a:latin typeface="Bembo" panose="020205020502010202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https://www.oecd-ilibrary.org/employment/increasing-adult-learning-participation_cf5d9c21-en</a:t>
            </a:r>
            <a:endParaRPr kumimoji="0" lang="hu-HU" altLang="hu-HU" sz="2200" b="1" i="0" u="none" strike="noStrike" cap="none" normalizeH="0" baseline="0" dirty="0">
              <a:ln>
                <a:noFill/>
              </a:ln>
              <a:solidFill>
                <a:srgbClr val="59B0B9"/>
              </a:solidFill>
              <a:effectLst/>
              <a:latin typeface="Bembo" panose="02020502050201020203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altLang="hu-H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mbo" panose="02020502050201020203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altLang="hu-H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mbo" panose="02020502050201020203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u-HU" altLang="hu-H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mbo" panose="02020502050201020203" pitchFamily="18" charset="0"/>
              </a:rPr>
              <a:t>Bár sokat írtak már az előrehaladás szükségességéről, kevésbé világos, hogyan lehet a gyakorlatban növelni a felnőttoktatásban való részvételt.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u-HU" altLang="hu-H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mbo" panose="02020502050201020203" pitchFamily="18" charset="0"/>
              </a:rPr>
              <a:t>Sok jó ötlet nehezen válik valós változásba a helyszínen, mivel elakad a politika végrehajtásának valóságában.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u-HU" altLang="hu-H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mbo" panose="02020502050201020203" pitchFamily="18" charset="0"/>
              </a:rPr>
              <a:t>A jelentés célja, hogy megértse azokat a tényezőket, amelyek a felnőttoktatási reformok sikerét eredményezik.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u-HU" altLang="hu-HU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mbo" panose="02020502050201020203" pitchFamily="18" charset="0"/>
              </a:rPr>
              <a:t>Hat olyan ország tanulságait azonosítja, amelyek jelentősen növelték a részvételt az elmúlt évtizedekben: Ausztria, Észtország, Olaszország, Magyarország, Hollandia és Szingapúr. Annak megvilágítása érdekében, hogy ezek az országok hogyan érték el ezt a célt, ez a tanulmány a reform tervezésének, végrehajtásának és értékelésének részleteit vizsgálja</a:t>
            </a: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mbo" panose="020205020502010202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0235005"/>
      </p:ext>
    </p:extLst>
  </p:cSld>
  <p:clrMapOvr>
    <a:masterClrMapping/>
  </p:clrMapOvr>
  <p:transition spd="med" advTm="5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2771A0-1051-47F1-830A-ACBC6C52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5" y="141767"/>
            <a:ext cx="10871200" cy="990600"/>
          </a:xfrm>
        </p:spPr>
        <p:txBody>
          <a:bodyPr>
            <a:noAutofit/>
          </a:bodyPr>
          <a:lstStyle/>
          <a:p>
            <a:r>
              <a:rPr lang="hu-HU" sz="3600" dirty="0">
                <a:latin typeface="Bembo" panose="02020502050201020203" pitchFamily="18" charset="0"/>
              </a:rPr>
              <a:t>MI A HELYZET: 2005-2020: HÁROM +1 ADATSOR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F36D774-8695-47F5-873B-90749705B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027" y="228600"/>
            <a:ext cx="798645" cy="81693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FC2232A6-D480-4AF1-9835-254B771B3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26" y="1567402"/>
            <a:ext cx="11648347" cy="546817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u-HU" altLang="hu-HU" sz="17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Bembo" panose="02020502050201020203" pitchFamily="18" charset="0"/>
              </a:rPr>
              <a:t>Ritkán állnak rendelkezésre egységes idősoros adatok a felnőttoktatásban való részvételről az országok között. A rendelkezésre álló adatok azt sugallják, hogy a felnőttoktatásban való részvétel növelésében elért előrehaladás az elmúlt 15 évben a kívántnál korlátozottabb volt, bár a különböző adatforrások kissé eltérő képet mutatnak. </a:t>
            </a:r>
            <a:endParaRPr lang="hu-HU" altLang="hu-HU" sz="1700" dirty="0">
              <a:solidFill>
                <a:srgbClr val="202124"/>
              </a:solidFill>
              <a:latin typeface="Bembo" panose="02020502050201020203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u-HU" altLang="hu-HU" sz="17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Bembo" panose="02020502050201020203" pitchFamily="18" charset="0"/>
              </a:rPr>
              <a:t>Néhány forrás, amelyek lehetővé teszi az országok közötti időbeli összehasonlítást: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altLang="hu-HU" sz="1700" b="1" i="0" u="none" strike="noStrike" cap="none" normalizeH="0" baseline="0" dirty="0">
              <a:ln>
                <a:noFill/>
              </a:ln>
              <a:solidFill>
                <a:srgbClr val="59B0B9"/>
              </a:solidFill>
              <a:effectLst/>
              <a:latin typeface="Bembo" panose="02020502050201020203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hu-HU" altLang="hu-HU" sz="17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embo" panose="02020502050201020203" pitchFamily="18" charset="0"/>
              </a:rPr>
              <a:t>A Továbbképzési Felmérés (CVTS) </a:t>
            </a:r>
            <a:r>
              <a:rPr kumimoji="0" lang="hu-HU" altLang="hu-HU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mbo" panose="02020502050201020203" pitchFamily="18" charset="0"/>
              </a:rPr>
              <a:t>egy hosszú ideje fennálló vállalati felmérés a vállalkozási gazdaságban működő vállalkozásokban folyó szakmai továbbképzésről és egyéb képzésekről (kivéve a 10 főnél kevesebbet foglalkoztató </a:t>
            </a:r>
            <a:r>
              <a:rPr kumimoji="0" lang="hu-HU" altLang="hu-HU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embo" panose="02020502050201020203" pitchFamily="18" charset="0"/>
              </a:rPr>
              <a:t>mikrovállalkozásokat</a:t>
            </a:r>
            <a:r>
              <a:rPr kumimoji="0" lang="hu-HU" altLang="hu-HU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mbo" panose="02020502050201020203" pitchFamily="18" charset="0"/>
              </a:rPr>
              <a:t>). A felmérés az EU egész életen át tartó tanulásra vonatkozó statisztikájának része, és az összes EU-tagállamra, az Egyesült Királyságra és Norvégiára kiterjed. Összehasonlítható adatok állnak rendelkezésre </a:t>
            </a:r>
            <a:r>
              <a:rPr kumimoji="0" lang="hu-HU" altLang="hu-HU" sz="17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Bembo" panose="02020502050201020203" pitchFamily="18" charset="0"/>
              </a:rPr>
              <a:t>az adatgyűjtés utolsó három hullámához (2005, 2010, 2015).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altLang="hu-HU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embo" panose="02020502050201020203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hu-HU" altLang="hu-HU" sz="1700" b="1" i="0" u="none" strike="noStrike" cap="none" normalizeH="0" baseline="0" dirty="0">
                <a:ln>
                  <a:noFill/>
                </a:ln>
                <a:solidFill>
                  <a:srgbClr val="59B0B9"/>
                </a:solidFill>
                <a:effectLst/>
                <a:latin typeface="Bembo" panose="02020502050201020203" pitchFamily="18" charset="0"/>
              </a:rPr>
              <a:t>Az Európai Felnőttképzési Felmérés (AES) </a:t>
            </a:r>
            <a:r>
              <a:rPr kumimoji="0" lang="hu-HU" altLang="hu-HU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mbo" panose="02020502050201020203" pitchFamily="18" charset="0"/>
              </a:rPr>
              <a:t>egy olyan felmérés, amely 25 és 64 év közötti személyekre terjed ki, és </a:t>
            </a:r>
            <a:r>
              <a:rPr kumimoji="0" lang="hu-HU" altLang="hu-HU" sz="1700" b="1" i="0" u="none" strike="noStrike" cap="none" normalizeH="0" baseline="0" dirty="0">
                <a:ln>
                  <a:noFill/>
                </a:ln>
                <a:solidFill>
                  <a:srgbClr val="59B0B9"/>
                </a:solidFill>
                <a:effectLst/>
                <a:latin typeface="Bembo" panose="02020502050201020203" pitchFamily="18" charset="0"/>
              </a:rPr>
              <a:t>az elmúlt 12 hónapban</a:t>
            </a:r>
            <a:r>
              <a:rPr kumimoji="0" lang="hu-HU" altLang="hu-HU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mbo" panose="02020502050201020203" pitchFamily="18" charset="0"/>
              </a:rPr>
              <a:t> az oktatásban és képzésben (formális, nem formális és informális) való részvételükről érdeklődik. A felmérés az egész életen át tartó tanulásra vonatkozó uniós statisztikák részét képezi, és 35 országra terjed ki, köztük az összes EU-tagállamra, az Egyesült Királyságra, Albániára, Bosznia-Hercegovinára, Észak-Macedóniára, Norvégiára, Svájcra, Szerbiára és Törökországra. Három adatgyűjtési hullám valósult meg </a:t>
            </a:r>
            <a:r>
              <a:rPr lang="hu-HU" altLang="hu-HU" sz="1700" dirty="0">
                <a:solidFill>
                  <a:srgbClr val="59B0B9"/>
                </a:solidFill>
                <a:latin typeface="Bembo" panose="02020502050201020203" pitchFamily="18" charset="0"/>
              </a:rPr>
              <a:t>(2007, 2011 és 2016).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kumimoji="0" lang="hu-HU" altLang="hu-HU" sz="17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Bembo" panose="02020502050201020203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kumimoji="0" lang="hu-HU" altLang="hu-HU" sz="1700" b="1" i="0" u="none" strike="noStrike" cap="none" normalizeH="0" baseline="0" dirty="0">
                <a:ln>
                  <a:noFill/>
                </a:ln>
                <a:solidFill>
                  <a:srgbClr val="6CA62C"/>
                </a:solidFill>
                <a:effectLst/>
                <a:latin typeface="Bembo" panose="02020502050201020203" pitchFamily="18" charset="0"/>
              </a:rPr>
              <a:t>Az Európai Unió Munkaerő-felmérés (LFS) </a:t>
            </a:r>
            <a:r>
              <a:rPr kumimoji="0" lang="hu-HU" altLang="hu-HU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mbo" panose="02020502050201020203" pitchFamily="18" charset="0"/>
              </a:rPr>
              <a:t>egy nagy felmérés, amely 15 év felettiekre terjed ki. Kérdéseket tartalmaz az </a:t>
            </a:r>
            <a:r>
              <a:rPr kumimoji="0" lang="hu-HU" altLang="hu-HU" sz="1700" b="1" i="0" u="none" strike="noStrike" cap="none" normalizeH="0" baseline="0" dirty="0">
                <a:ln>
                  <a:noFill/>
                </a:ln>
                <a:solidFill>
                  <a:srgbClr val="6CA62C"/>
                </a:solidFill>
                <a:effectLst/>
                <a:latin typeface="Bembo" panose="02020502050201020203" pitchFamily="18" charset="0"/>
              </a:rPr>
              <a:t>oktatásban és képzésben (formális és nem formális) való részvételről az elmúlt négy hétben. </a:t>
            </a:r>
            <a:r>
              <a:rPr kumimoji="0" lang="hu-HU" altLang="hu-HU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mbo" panose="02020502050201020203" pitchFamily="18" charset="0"/>
              </a:rPr>
              <a:t>A felmérés az EU-tagállamokra és az Egyesült Királyságra, négy tagjelölt országra és három EFTA-országra terjed ki. Az oktatásban és képzésben való részvételre vonatkozó adatok éves gyakorisággal, többnyire a </a:t>
            </a:r>
            <a:r>
              <a:rPr lang="hu-HU" altLang="hu-HU" sz="1700" dirty="0">
                <a:solidFill>
                  <a:srgbClr val="6CA62C"/>
                </a:solidFill>
                <a:latin typeface="Bembo" panose="02020502050201020203" pitchFamily="18" charset="0"/>
              </a:rPr>
              <a:t>2000-es évek elejétől állnak rendelkezésre.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u-HU" altLang="hu-HU" sz="1700" b="1" i="0" u="none" strike="noStrike" cap="none" normalizeH="0" baseline="0" dirty="0">
              <a:ln>
                <a:noFill/>
              </a:ln>
              <a:solidFill>
                <a:srgbClr val="59B0B9"/>
              </a:solidFill>
              <a:effectLst/>
              <a:latin typeface="Bembo" panose="02020502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399"/>
      </p:ext>
    </p:extLst>
  </p:cSld>
  <p:clrMapOvr>
    <a:masterClrMapping/>
  </p:clrMapOvr>
  <p:transition spd="med" advTm="5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47FA6B-4E54-4605-BDA5-B21FB44D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9825" y="339725"/>
            <a:ext cx="6273800" cy="869950"/>
          </a:xfrm>
        </p:spPr>
        <p:txBody>
          <a:bodyPr>
            <a:normAutofit/>
          </a:bodyPr>
          <a:lstStyle/>
          <a:p>
            <a:r>
              <a:rPr lang="hu-HU" sz="3600" dirty="0">
                <a:latin typeface="Bembo" panose="02020502050201020203" pitchFamily="18" charset="0"/>
              </a:rPr>
              <a:t>NÖVEKEDÉS: 2005-2015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53200BB0-6FB9-4EE6-BE65-BA9E3D9F53F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524625" y="1752599"/>
            <a:ext cx="5410200" cy="4593885"/>
          </a:xfrm>
          <a:prstGeom prst="rect">
            <a:avLst/>
          </a:prstGeom>
        </p:spPr>
      </p:pic>
      <p:sp>
        <p:nvSpPr>
          <p:cNvPr id="5" name="Szöveg helye 4">
            <a:extLst>
              <a:ext uri="{FF2B5EF4-FFF2-40B4-BE49-F238E27FC236}">
                <a16:creationId xmlns:a16="http://schemas.microsoft.com/office/drawing/2014/main" id="{862CF575-D832-4ADF-9099-8218AD3977C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57175" y="1752600"/>
            <a:ext cx="6115050" cy="4593885"/>
          </a:xfrm>
        </p:spPr>
        <p:txBody>
          <a:bodyPr>
            <a:normAutofit/>
          </a:bodyPr>
          <a:lstStyle/>
          <a:p>
            <a:pPr algn="just"/>
            <a:r>
              <a:rPr lang="hu-HU" dirty="0"/>
              <a:t>A különböző adatforrások eltérő tendenciákat mutatnak a felnőttoktatásban való részvétel terén EU-szerte. Az AES és a CVTS adatok alapján a felnőttoktatásban való részvétel jelentősen nőtt az elmúlt tizenöt évben, míg a munkaerő-felmérés szerint a növekedés szerényebb volt. Ennek az eltérésnek számos lehetséges magyarázata van, beleértve a különböző referencia-időszakokat, referenciapopulációkat és a felnőttoktatás definícióit (lásd: 1.3. háttérmagyarázat). A három forrás együttes vizsgálata ad a legteljesebb képet az átfogó trendekről (1.1. ábra).</a:t>
            </a:r>
          </a:p>
          <a:p>
            <a:r>
              <a:rPr lang="hu-HU" dirty="0"/>
              <a:t>https://www.oecd-ilibrary.org//sites/0733e0ab-en/index.html?itemId=/content/component/0733e0ab-en#figure-d1e944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A950AF7-015E-42E4-A561-EDACDF964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180" y="123345"/>
            <a:ext cx="79864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183326"/>
      </p:ext>
    </p:extLst>
  </p:cSld>
  <p:clrMapOvr>
    <a:masterClrMapping/>
  </p:clrMapOvr>
  <p:transition spd="med" advTm="500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47FA6B-4E54-4605-BDA5-B21FB44D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74" y="377825"/>
            <a:ext cx="7331075" cy="869950"/>
          </a:xfrm>
        </p:spPr>
        <p:txBody>
          <a:bodyPr>
            <a:normAutofit/>
          </a:bodyPr>
          <a:lstStyle/>
          <a:p>
            <a:r>
              <a:rPr lang="hu-HU" sz="3600" dirty="0">
                <a:latin typeface="Bembo" panose="02020502050201020203" pitchFamily="18" charset="0"/>
              </a:rPr>
              <a:t>ÖT ORSZÁG - EU 27- LFS ADAT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62CF575-D832-4ADF-9099-8218AD3977C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61925" y="1638300"/>
            <a:ext cx="11887200" cy="5029199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/>
            <a:r>
              <a:rPr lang="hu-HU" sz="2800" dirty="0">
                <a:solidFill>
                  <a:srgbClr val="5B6973"/>
                </a:solidFill>
                <a:latin typeface="Bembo" panose="02020502050201020203" pitchFamily="18" charset="0"/>
              </a:rPr>
              <a:t>Észtország: 2006-2017: 240 % </a:t>
            </a:r>
          </a:p>
          <a:p>
            <a:pPr algn="just"/>
            <a:r>
              <a:rPr lang="hu-HU" sz="2800" dirty="0">
                <a:solidFill>
                  <a:srgbClr val="5B6973"/>
                </a:solidFill>
                <a:latin typeface="Bembo" panose="02020502050201020203" pitchFamily="18" charset="0"/>
              </a:rPr>
              <a:t>(2015:200%, 2017: 260%)</a:t>
            </a:r>
          </a:p>
          <a:p>
            <a:pPr algn="just"/>
            <a:r>
              <a:rPr lang="hu-HU" sz="2800" b="1" i="1" dirty="0">
                <a:solidFill>
                  <a:srgbClr val="5B6973"/>
                </a:solidFill>
                <a:latin typeface="Bembo" panose="02020502050201020203" pitchFamily="18" charset="0"/>
              </a:rPr>
              <a:t>Magyarország: 2006-2017: 180% - 160% </a:t>
            </a:r>
          </a:p>
          <a:p>
            <a:pPr algn="just"/>
            <a:r>
              <a:rPr lang="hu-HU" sz="2800" dirty="0">
                <a:solidFill>
                  <a:srgbClr val="5B6973"/>
                </a:solidFill>
                <a:latin typeface="Bembo" panose="02020502050201020203" pitchFamily="18" charset="0"/>
              </a:rPr>
              <a:t>LFS adat: Az elmúlt 4 hét során</a:t>
            </a:r>
          </a:p>
          <a:p>
            <a:pPr algn="just"/>
            <a:endParaRPr lang="hu-HU" sz="2400" dirty="0">
              <a:solidFill>
                <a:srgbClr val="5B6973"/>
              </a:solidFill>
              <a:latin typeface="Bembo" panose="02020502050201020203" pitchFamily="18" charset="0"/>
            </a:endParaRPr>
          </a:p>
          <a:p>
            <a:pPr algn="r"/>
            <a:r>
              <a:rPr lang="hu-HU" sz="2400" dirty="0">
                <a:solidFill>
                  <a:srgbClr val="5B6973"/>
                </a:solidFill>
                <a:latin typeface="Bembo" panose="02020502050201020203" pitchFamily="18" charset="0"/>
              </a:rPr>
              <a:t>				</a:t>
            </a:r>
          </a:p>
          <a:p>
            <a:pPr algn="r"/>
            <a:r>
              <a:rPr lang="hu-HU" sz="2400" dirty="0">
                <a:solidFill>
                  <a:srgbClr val="5B6973"/>
                </a:solidFill>
                <a:latin typeface="Bembo" panose="02020502050201020203" pitchFamily="18" charset="0"/>
              </a:rPr>
              <a:t>Az adatsorok az önmagához képest történt fejlődést mutatják be</a:t>
            </a:r>
          </a:p>
          <a:p>
            <a:pPr algn="just"/>
            <a:r>
              <a:rPr lang="hu-HU" dirty="0">
                <a:solidFill>
                  <a:srgbClr val="5B6973"/>
                </a:solidFill>
                <a:latin typeface="Bembo" panose="02020502050201020203" pitchFamily="18" charset="0"/>
              </a:rPr>
              <a:t>https://www.oecd-ilibrary.org//sites/0733e0ab-en/index.html?itemId=/content/component/0733e0ab-en#figure-d1e1100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A950AF7-015E-42E4-A561-EDACDF964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180" y="123345"/>
            <a:ext cx="798645" cy="816935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E816830-058B-400C-862D-983F10F0B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16" y="1628775"/>
            <a:ext cx="6042009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2412"/>
      </p:ext>
    </p:extLst>
  </p:cSld>
  <p:clrMapOvr>
    <a:masterClrMapping/>
  </p:clrMapOvr>
  <p:transition spd="med" advTm="5000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2D40F7-DFB3-42D5-8A5B-13B3EBAD0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14" y="119077"/>
            <a:ext cx="11792111" cy="990600"/>
          </a:xfrm>
        </p:spPr>
        <p:txBody>
          <a:bodyPr>
            <a:noAutofit/>
          </a:bodyPr>
          <a:lstStyle/>
          <a:p>
            <a:pPr algn="ctr"/>
            <a:r>
              <a:rPr lang="hu-HU" sz="1900" b="1" dirty="0">
                <a:latin typeface="Bembo" panose="02020502050201020203" pitchFamily="18" charset="0"/>
              </a:rPr>
              <a:t>EUROSTAT ADAT-2009-2020 (HU: 3%-5,1%,ÉSZT: 10,5-17,1%AUSZTRIA: 13,9-11,7%) EURO 19: 8,1%-10% </a:t>
            </a:r>
            <a:br>
              <a:rPr lang="hu-HU" sz="1900" b="1" dirty="0">
                <a:latin typeface="Bembo" panose="02020502050201020203" pitchFamily="18" charset="0"/>
              </a:rPr>
            </a:br>
            <a:r>
              <a:rPr lang="hu-HU" sz="1900" b="1" dirty="0">
                <a:latin typeface="Bembo" panose="02020502050201020203" pitchFamily="18" charset="0"/>
              </a:rPr>
              <a:t>FORRÁS: FELNŐTTEK RÉSZVÉTELE A TANULÁSBAN A NEMEK SZERINT</a:t>
            </a:r>
            <a:br>
              <a:rPr lang="hu-HU" sz="1900" b="1" dirty="0">
                <a:latin typeface="Bembo" panose="02020502050201020203" pitchFamily="18" charset="0"/>
              </a:rPr>
            </a:br>
            <a:r>
              <a:rPr lang="hu-HU" sz="1900" b="1" dirty="0">
                <a:latin typeface="Bembo" panose="02020502050201020203" pitchFamily="18" charset="0"/>
              </a:rPr>
              <a:t>LETÖLTVE: 2021.11.28 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7FC123A9-BEB0-4C0D-8E20-07C1E1166CC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18497" y="1072854"/>
            <a:ext cx="10155006" cy="565664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715D454-0EDE-4520-B106-F332DA0F4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216" y="1621465"/>
            <a:ext cx="79864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71183"/>
      </p:ext>
    </p:extLst>
  </p:cSld>
  <p:clrMapOvr>
    <a:masterClrMapping/>
  </p:clrMapOvr>
  <p:transition spd="med" advTm="5000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47FA6B-4E54-4605-BDA5-B21FB44D8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6" y="98706"/>
            <a:ext cx="11153776" cy="132273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dirty="0">
                <a:latin typeface="Bembo" panose="02020502050201020203" pitchFamily="18" charset="0"/>
              </a:rPr>
              <a:t>CEDEFOP - </a:t>
            </a:r>
            <a:r>
              <a:rPr lang="en-US" sz="3600" dirty="0">
                <a:latin typeface="Bembo" panose="02020502050201020203" pitchFamily="18" charset="0"/>
              </a:rPr>
              <a:t>DIGITÁLIS KÉ</a:t>
            </a:r>
            <a:r>
              <a:rPr lang="hu-HU" sz="3600" dirty="0">
                <a:latin typeface="Bembo" panose="02020502050201020203" pitchFamily="18" charset="0"/>
              </a:rPr>
              <a:t>S</a:t>
            </a:r>
            <a:r>
              <a:rPr lang="en-US" sz="3600" dirty="0">
                <a:latin typeface="Bembo" panose="02020502050201020203" pitchFamily="18" charset="0"/>
              </a:rPr>
              <a:t>ZSÉGEK: </a:t>
            </a:r>
            <a:br>
              <a:rPr lang="hu-HU" sz="3600" b="1" dirty="0">
                <a:latin typeface="Bembo" panose="02020502050201020203" pitchFamily="18" charset="0"/>
              </a:rPr>
            </a:br>
            <a:r>
              <a:rPr lang="en-US" sz="3600" dirty="0">
                <a:latin typeface="Bembo" panose="02020502050201020203" pitchFamily="18" charset="0"/>
              </a:rPr>
              <a:t>KIHÍVÁSOK ÉS LEHETŐSÉGEK A </a:t>
            </a:r>
            <a:r>
              <a:rPr lang="en-US" sz="3600" b="1" dirty="0">
                <a:latin typeface="Bembo" panose="02020502050201020203" pitchFamily="18" charset="0"/>
              </a:rPr>
              <a:t>VILÁGJÁRVÁNY</a:t>
            </a:r>
            <a:r>
              <a:rPr lang="en-US" sz="3600" dirty="0">
                <a:latin typeface="Bembo" panose="02020502050201020203" pitchFamily="18" charset="0"/>
              </a:rPr>
              <a:t> IDEJÉN</a:t>
            </a:r>
            <a:endParaRPr lang="hu-HU" dirty="0">
              <a:latin typeface="Bembo" panose="02020502050201020203" pitchFamily="18" charset="0"/>
            </a:endParaRP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62CF575-D832-4ADF-9099-8218AD3977C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57174" y="1638300"/>
            <a:ext cx="6734175" cy="498874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u-HU" sz="2400" dirty="0"/>
              <a:t>Növekvő igény a digitális készségek iránti </a:t>
            </a:r>
            <a:r>
              <a:rPr lang="hu-HU" sz="2400" b="1" dirty="0"/>
              <a:t>a nem IKT-szakmákban</a:t>
            </a:r>
          </a:p>
          <a:p>
            <a:pPr algn="just"/>
            <a:r>
              <a:rPr lang="hu-HU" sz="1900" dirty="0"/>
              <a:t>A koronavírus-járvány és annak széleskörű következményei számos szakmában felgyorsították a digitális készségek iránti igényt, különösen az IKT-n kívüli szakmákban. </a:t>
            </a:r>
          </a:p>
          <a:p>
            <a:pPr algn="just"/>
            <a:r>
              <a:rPr lang="hu-HU" sz="1900" dirty="0"/>
              <a:t>A digitális készségek hatékony felhasználása az ellenálló képesség hajtóerejének bizonyult, segítve a munkavállalókat és egész szervezeteket a járvány által alakított új valósághoz való alkalmazkodásban: kiskereskedelmi és a szolgáltatási szektorban (ahol nehéz távolról szállítani a termékeket és szolgáltatásokat, a digitális készségek ösztönözhetik az üzleti modellek átalakítását, és segíthetnek elkerülni az elbocsátásokat és a csődöt)</a:t>
            </a:r>
          </a:p>
          <a:p>
            <a:pPr algn="just"/>
            <a:r>
              <a:rPr lang="hu-HU" sz="1900" dirty="0"/>
              <a:t>A digitális készségek sok olyan dolgozónak segítettek, akik számára a digitális készségek nem voltak kritikusak a világjárvány előtt (például tanárok, irodai dolgozók és egyéb irodai dolgozók), hogy gyakorlatilag egyik napról a másikra átálljanak a távmunkára.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A950AF7-015E-42E4-A561-EDACDF964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1" y="98706"/>
            <a:ext cx="798645" cy="816935"/>
          </a:xfrm>
          <a:prstGeom prst="rect">
            <a:avLst/>
          </a:prstGeom>
        </p:spPr>
      </p:pic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21A0CB26-45E1-4F16-AAE5-BE76EB686F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8" r="4524"/>
          <a:stretch/>
        </p:blipFill>
        <p:spPr>
          <a:xfrm>
            <a:off x="7038975" y="1589702"/>
            <a:ext cx="5153025" cy="470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04705"/>
      </p:ext>
    </p:extLst>
  </p:cSld>
  <p:clrMapOvr>
    <a:masterClrMapping/>
  </p:clrMapOvr>
  <p:transition spd="med" advTm="5000">
    <p:pull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Kompozit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4128</TotalTime>
  <Words>1616</Words>
  <Application>Microsoft Office PowerPoint</Application>
  <PresentationFormat>Szélesvásznú</PresentationFormat>
  <Paragraphs>90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Bembo</vt:lpstr>
      <vt:lpstr>Calibri</vt:lpstr>
      <vt:lpstr>Wingdings</vt:lpstr>
      <vt:lpstr>Wingdings 2</vt:lpstr>
      <vt:lpstr>Medián</vt:lpstr>
      <vt:lpstr>Dr. Zsuffa Ákos  FVSZ  Digitális Munkaerő Műhely 2021</vt:lpstr>
      <vt:lpstr>PowerPoint-bemutató</vt:lpstr>
      <vt:lpstr>HOGYAN NÖVELHETJÜK A FELNŐTTKÉPZÉSI RÉSZVÉTELT? </vt:lpstr>
      <vt:lpstr>HOGYAN NÖVELHETJÜK A FELNŐTTKÉPZÉSI RÉSZVÉTELT? </vt:lpstr>
      <vt:lpstr>MI A HELYZET: 2005-2020: HÁROM +1 ADATSOR</vt:lpstr>
      <vt:lpstr>NÖVEKEDÉS: 2005-2015</vt:lpstr>
      <vt:lpstr>ÖT ORSZÁG - EU 27- LFS ADAT</vt:lpstr>
      <vt:lpstr>EUROSTAT ADAT-2009-2020 (HU: 3%-5,1%,ÉSZT: 10,5-17,1%AUSZTRIA: 13,9-11,7%) EURO 19: 8,1%-10%  FORRÁS: FELNŐTTEK RÉSZVÉTELE A TANULÁSBAN A NEMEK SZERINT LETÖLTVE: 2021.11.28 </vt:lpstr>
      <vt:lpstr>CEDEFOP - DIGITÁLIS KÉSZSÉGEK:  KIHÍVÁSOK ÉS LEHETŐSÉGEK A VILÁGJÁRVÁNY IDEJÉN</vt:lpstr>
      <vt:lpstr>A munkaerő és a képességek fejlesztése (McKinsey, 2020) </vt:lpstr>
      <vt:lpstr>Megfontolandó, hogy az általános és középiskolai oktatásban nagyobb mértékben szerepeljen a programozás és az ehhez kapcsolódó készségek fejlesztése, s így a diákok felkészítése arra, hogy ezeket a tárgyakat egyetemen tanulják tovább. (McKinsey 2020) </vt:lpstr>
      <vt:lpstr>CEDEFOP:  ONLINE ÁLLÁSHIRDETÉSEK ELEMZÉSE 2019-2020 </vt:lpstr>
      <vt:lpstr>KOMPETENCIAIGÉNYEK: 13-BÓL 6 DIGITÁLIS,  LEGNAGYOBB: SZOFTVERFEJLESZTÉS, ADATKEZELÉS ÉS ELEMZÉS,  DIGITÁLIS EGYÜTTMŰKÖDÉS, CEDEFOP, 2021</vt:lpstr>
      <vt:lpstr>INFORMATIKUSOK A VÁLLALKOZÁSOKNÁL: 2019-BEN AZ UNIÓ VÁLLALKOZÁSAINAK KÉTÖTÖDE ALKALMAZOTT INFORMATIKAI SZAKEMBERT, MAGYARORSZÁGON EZ AZ ARÁNY A VÁLLALKOZÁSOK ERŐS HARMADÁRA TEHETŐ.    EZZEL HAZÁNK AZ UNIÓS TAGORSZÁGOK RANGSORÁBAN AZ ÉLVONALBAN TALÁLHATÓ, FINNORSZÁG, MÁLTA, DÁNIA, BELGIUM ÉS ÍRORSZÁG KÖZÖTT. HTTPS://WWW.KSH.HU/DOCS/HUN/XFTP/IDOSZAKI/IKT/2020/02/INDEX.HTML</vt:lpstr>
      <vt:lpstr>FEJLETT MEGOLDÁSOK: GYEREKCIPŐBEN JÁR A DIGITÁLIS TECHNOLÓGIÁK INTEGRÁLTSÁGA A VÁLLALKOZÁSOKNAK MINDÖSSZE 3,0%-A HASZNÁLT 3D-S NYOMTATÁST  (SAJÁT GÉPPEL VAGY MÁS VÁLLALKOZÁS SZOLGÁLTATÁSÁVAL),    AZ UNIÓBAN UGYANEZ AZ ARÁNY 5,0%. A 3D-S NYOMTATÁST LEGINKÁBB A DÁN VÁLLALKOZÁSOK VETTÉK IGÉNYBE (9,0%). A HAZAI VÁLLALKOZÁSOK 6,0%-A VÉGZETT NAGY ADATHALMAZOKON ELEMZÉST, 1,0%-UK VETT IGÉNYBE KÜLSŐ SZOLGÁLTATÁST ERRE VONATKOZÓAN.  AZ UNIÓBAN UGYANEZ AZ ARÁNY 13, ILLETVE 3,0% VOLT.</vt:lpstr>
      <vt:lpstr>A kedvező infrastruktúra ellenére elmondható, hogy a fogyasztók és vállalkozások Magyarországon óvatosan alkalmazzák a digitális technológiákat.  2019-ben a 16 és 74 év közöttiek közel 75 százaléka használt elektronikus felületet legalább heti egyszer. Ezzel összehasonlításban az EU-átlag valamivel meghaladta a 83 százalékot. (McKinsey, 2020) </vt:lpstr>
      <vt:lpstr>MI A MEGOLDÁS az egyes szint(er)eken?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2018. NOVEMBER 29. FVSZ SZAKMAI NAP</dc:title>
  <dc:creator>Szövetsége Felnőttképzők</dc:creator>
  <cp:lastModifiedBy>Felhasználó</cp:lastModifiedBy>
  <cp:revision>69</cp:revision>
  <dcterms:created xsi:type="dcterms:W3CDTF">2018-11-28T18:24:00Z</dcterms:created>
  <dcterms:modified xsi:type="dcterms:W3CDTF">2021-11-30T09:43:36Z</dcterms:modified>
</cp:coreProperties>
</file>