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59" r:id="rId6"/>
    <p:sldId id="269" r:id="rId7"/>
    <p:sldId id="278" r:id="rId8"/>
    <p:sldId id="260" r:id="rId9"/>
    <p:sldId id="271" r:id="rId10"/>
    <p:sldId id="276" r:id="rId11"/>
    <p:sldId id="262" r:id="rId12"/>
    <p:sldId id="277" r:id="rId13"/>
    <p:sldId id="272" r:id="rId14"/>
    <p:sldId id="279" r:id="rId15"/>
  </p:sldIdLst>
  <p:sldSz cx="12192000" cy="6858000"/>
  <p:notesSz cx="6858000" cy="994568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95" autoAdjust="0"/>
    <p:restoredTop sz="81366"/>
  </p:normalViewPr>
  <p:slideViewPr>
    <p:cSldViewPr snapToGrid="0">
      <p:cViewPr varScale="1">
        <p:scale>
          <a:sx n="93" d="100"/>
          <a:sy n="93" d="100"/>
        </p:scale>
        <p:origin x="13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CBA054-F614-ED4A-BFE5-D0B0A9E35DB6}" type="datetimeFigureOut">
              <a:rPr lang="hu-HU" smtClean="0"/>
              <a:t>2021. 11. 30.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786313"/>
            <a:ext cx="5486400" cy="39163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30DE1-AE5A-BA4C-A979-7BD8D1D567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1605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hu-HU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képzés a vállalkozások számára más módon térül meg, mint az egyének számára (</a:t>
            </a:r>
            <a:r>
              <a:rPr lang="hu-HU" sz="14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Kirkpatrick</a:t>
            </a:r>
            <a:r>
              <a:rPr lang="hu-HU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1998, Philips, 2002), ezért a megtérülés kiszámításához ezeket az üzleti hatásokat és a közvetlen képzési költségen kívüli ráfordításokat kell </a:t>
            </a:r>
            <a:r>
              <a:rPr lang="hu-HU" sz="14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monetizálni</a:t>
            </a:r>
            <a:r>
              <a:rPr lang="hu-HU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amely hasznok és költségek azonban minden esetben vállalat specifikusak. 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hu-HU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DKHP ezért a vállalkozásokat abban tudja segíteni, hogy az adott munkavállaló kompetenciái hogyan viszonyulnak a munkakör követelményeihez és ennek várható alakulásához (jövőben elvárt készségek) és ennek alapján a vállalatnak milyen képzésekbe érdemes beruháznia, ill. milyen változásokat érdemes eszközölnie (pl. túlképzettek esetén).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hu-HU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vállalkozások részére adataik anonim megosztása esetén benchmark adatokkal lehetséges gazdagítani az információszolgáltatást. 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630DE1-AE5A-BA4C-A979-7BD8D1D567A3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6758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hu-HU" sz="1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Az említett kulcs kompetenciák jelentőségét az is adja, hogy technológia </a:t>
            </a:r>
            <a:r>
              <a:rPr lang="hu-HU" sz="12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változások gyakorlatilag folyamatosan magasabb szintű készségeket, a kompetenciák megújítását követelik meg,</a:t>
            </a:r>
            <a:r>
              <a:rPr lang="hu-HU" sz="1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annak is köszönhetően, hogy hagyományos munkakörök megszűnnek és újak létesülnek, még nem szilárd követelményekkel (ez az un. </a:t>
            </a:r>
            <a:r>
              <a:rPr lang="hu-HU" sz="12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skill-biased</a:t>
            </a:r>
            <a:r>
              <a:rPr lang="hu-HU" sz="1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2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technological</a:t>
            </a:r>
            <a:r>
              <a:rPr lang="hu-HU" sz="1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2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change</a:t>
            </a:r>
            <a:r>
              <a:rPr lang="hu-HU" sz="1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). </a:t>
            </a:r>
          </a:p>
          <a:p>
            <a:pPr algn="just"/>
            <a:r>
              <a:rPr lang="hu-HU" sz="1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Ezek a kulcskompetenciák azonban nem pusztán kiegészítik a szakmai kompetenciákat, hanem a hirdetések alapján </a:t>
            </a:r>
            <a:r>
              <a:rPr lang="hu-HU" sz="12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az elvárások magját jelentik</a:t>
            </a:r>
            <a:r>
              <a:rPr lang="hu-HU" sz="1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mivel számos munkakör valójában ezen kompetenciák, a szükséges képzettségi szint és az adott munkakörben releváns általános vagy specifikus munkatapasztalattal betölthetők. </a:t>
            </a:r>
          </a:p>
          <a:p>
            <a:pPr algn="just"/>
            <a:r>
              <a:rPr lang="hu-HU" sz="1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munkavállalók a kiválasztás során még nagy (kb. 25%) arányban érzik magukat felkészületlennek az adott munkakörre, ez azonban minimális mértékűre csökken az adott munkahelyen eltöltött megfelelő időt követően, azaz a specifikus készségeket a munkavállalók a munkahelyen megszerzik. 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630DE1-AE5A-BA4C-A979-7BD8D1D567A3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6987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Munkadók esetében </a:t>
            </a:r>
            <a:r>
              <a:rPr lang="hu-HU" sz="1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munkaadó az alkalmazottak csoportjára is elvégezheti a fenti folyamatot. Ez megvalósítható egy vagy több konkrét személy megadásával és részletes értékelésével a fentiek szerint vagy egy vagy több munkakör típus megadásával és értékelésével, ill. finanszírozási ajánlat több azonos munkakör megadásával is kérelmezhető.  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630DE1-AE5A-BA4C-A979-7BD8D1D567A3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5810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7E263F5-93CD-4242-82F7-2EBFCD8511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AB0E47E9-A347-432C-B974-0E2E32C376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F927C84-7293-462D-9868-7AE7B4407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7C074-56DF-433A-9A52-3492A4272AF7}" type="datetimeFigureOut">
              <a:rPr lang="hu-HU" smtClean="0"/>
              <a:t>2021. 11. 30.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3F529F3-79F6-487E-B547-B017B193D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A0E99C8-777D-49A7-BF40-2B95F7777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953C-4DD9-471E-8503-9542EA1E95E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6684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0A9A780-BB41-4710-874C-9357B6883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06422D43-3C6A-4385-AC4E-E79562D126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9F70F66-04C8-4032-8E75-21AA09BFC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7C074-56DF-433A-9A52-3492A4272AF7}" type="datetimeFigureOut">
              <a:rPr lang="hu-HU" smtClean="0"/>
              <a:t>2021. 11. 30.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7014641-85A4-42C7-BB0F-DA7266711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F0F9139-0EF8-4ECF-97CE-AAB0AE9FF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953C-4DD9-471E-8503-9542EA1E95E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730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29629243-BE45-409A-9EE4-B380AF01C2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436AB354-545A-44E9-8509-AA2B47892E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7D6540F-FBDD-4501-9B13-B46336632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7C074-56DF-433A-9A52-3492A4272AF7}" type="datetimeFigureOut">
              <a:rPr lang="hu-HU" smtClean="0"/>
              <a:t>2021. 11. 30.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C220590-C795-48FD-914D-99E6B3E21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5A48D11-256B-4DD8-9F22-B9CEBB7A4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953C-4DD9-471E-8503-9542EA1E95E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1457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5CA46A6-1EBD-4244-8EDE-FEF31988B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40D3A14-8E0D-425F-9BFE-97F7B7582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B29A777-2C0B-4ACE-A4E1-DABF9B2E3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7C074-56DF-433A-9A52-3492A4272AF7}" type="datetimeFigureOut">
              <a:rPr lang="hu-HU" smtClean="0"/>
              <a:t>2021. 11. 30.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FECBEA4-DF27-4B5E-8F10-D2126762F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590AD3E-C994-48C5-9239-2D3083119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953C-4DD9-471E-8503-9542EA1E95E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2488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9A3EB8C-9910-4D81-B47B-95E948720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756078F5-B50A-4DE3-9927-4602BD105C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A3ECAED-F186-4E5B-BDE0-D24733534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7C074-56DF-433A-9A52-3492A4272AF7}" type="datetimeFigureOut">
              <a:rPr lang="hu-HU" smtClean="0"/>
              <a:t>2021. 11. 30.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4AB15BF-4B9F-46F6-BDB0-2E73EF68C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3D13B9C-5C5F-491F-8EA6-170A52823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953C-4DD9-471E-8503-9542EA1E95E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6693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B900BC9-8AF1-4048-B263-0A7E20C8E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761142E-5CB6-4B72-915D-0A4D15ACC8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5ED790B8-A311-4CAD-9F26-60EEF6F980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C09C3909-9566-4329-B9CA-2F86E0331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7C074-56DF-433A-9A52-3492A4272AF7}" type="datetimeFigureOut">
              <a:rPr lang="hu-HU" smtClean="0"/>
              <a:t>2021. 11. 30.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7AFD5BC-BDE1-4852-ACBA-7075E1BF0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A0DD9763-FB22-4676-8846-432213B0D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953C-4DD9-471E-8503-9542EA1E95E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4789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73F712D-1585-4C3E-9631-E1113D135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07BCE2C-0A48-4D41-8277-6D577EA87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5B42E3DB-BE49-48C6-AA75-315E51E49A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46940152-CA99-44C2-A5B8-283610EDC6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614E929E-F54C-40AD-9BF2-7DF28A347A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FDC2F117-C143-4421-A702-59F178370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7C074-56DF-433A-9A52-3492A4272AF7}" type="datetimeFigureOut">
              <a:rPr lang="hu-HU" smtClean="0"/>
              <a:t>2021. 11. 30.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E74F526E-5089-4C3F-913D-90F7316A3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FED767D0-1A21-468B-99DA-D161F7F81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953C-4DD9-471E-8503-9542EA1E95E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2461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47AAE0C-3BBC-4B77-A8C3-285DB5FE8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A6131730-E76F-4BB5-9284-10BC1D09D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7C074-56DF-433A-9A52-3492A4272AF7}" type="datetimeFigureOut">
              <a:rPr lang="hu-HU" smtClean="0"/>
              <a:t>2021. 11. 30.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D7D89FF9-3791-4ABC-9790-71CF50725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D8D6508D-8DF1-46CC-82B0-2F670A084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953C-4DD9-471E-8503-9542EA1E95E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2359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01DB9120-BB8A-44F6-86C4-46B6C5F7D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7C074-56DF-433A-9A52-3492A4272AF7}" type="datetimeFigureOut">
              <a:rPr lang="hu-HU" smtClean="0"/>
              <a:t>2021. 11. 30.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498D957E-E5BD-456F-858B-4877C7798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92517D34-C60D-44D6-90CE-0A4DAA770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953C-4DD9-471E-8503-9542EA1E95E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71246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C0A75C0-9E62-43ED-9461-34CD26533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F99C90B-E0AF-4B57-835F-7E26FAE4D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1C213BA-C116-4055-8A3E-D4610D158F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AB669920-3193-4808-BA49-4B47B0357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7C074-56DF-433A-9A52-3492A4272AF7}" type="datetimeFigureOut">
              <a:rPr lang="hu-HU" smtClean="0"/>
              <a:t>2021. 11. 30.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5F12C891-A03C-402D-BB25-09B89319A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89FE8028-7DB1-4C2C-A790-BEDCFFD77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953C-4DD9-471E-8503-9542EA1E95E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4646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5736C63-6B4E-47A9-991A-614EAF551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70F4CCDF-3140-4E7E-8BF9-0F9DA7D916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054AE98-5218-4EB6-98DB-55214DF01D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DA77CA96-514E-42D0-975D-3367B0F9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7C074-56DF-433A-9A52-3492A4272AF7}" type="datetimeFigureOut">
              <a:rPr lang="hu-HU" smtClean="0"/>
              <a:t>2021. 11. 30.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CE0FA5E0-0585-4315-84E7-8A8911872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36E3287-B4A1-4ABE-B2FB-80BCF840D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953C-4DD9-471E-8503-9542EA1E95E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4470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56D044C8-6A72-42C8-97E4-18FDF2902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6CE0235-3939-4AC4-8C9E-C200E9ECBB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84652F6-9303-4AB6-8F5F-E0CBF2D771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7C074-56DF-433A-9A52-3492A4272AF7}" type="datetimeFigureOut">
              <a:rPr lang="hu-HU" smtClean="0"/>
              <a:t>2021. 11. 30.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39BE79A-3D75-45F7-85CC-7589737803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39AEE91-3896-4F34-AC6F-D85E19FBA4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7953C-4DD9-471E-8503-9542EA1E95E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1573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61E8BB3-66F6-4E2C-BCFB-4CDEAE6A9D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>
                <a:latin typeface="Century Gothic" panose="020B0502020202020204" pitchFamily="34" charset="0"/>
              </a:rPr>
              <a:t>Digitális karrierhíd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D2FFFA2A-3121-4545-86EB-B115FC55DA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Egy változat a szolgáltatási koncepcióra</a:t>
            </a:r>
          </a:p>
        </p:txBody>
      </p:sp>
    </p:spTree>
    <p:extLst>
      <p:ext uri="{BB962C8B-B14F-4D97-AF65-F5344CB8AC3E}">
        <p14:creationId xmlns:p14="http://schemas.microsoft.com/office/powerpoint/2010/main" val="3479492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>
            <a:extLst>
              <a:ext uri="{FF2B5EF4-FFF2-40B4-BE49-F238E27FC236}">
                <a16:creationId xmlns:a16="http://schemas.microsoft.com/office/drawing/2014/main" id="{EC731F78-F28D-45EA-802E-125E6CEFE988}"/>
              </a:ext>
            </a:extLst>
          </p:cNvPr>
          <p:cNvSpPr/>
          <p:nvPr/>
        </p:nvSpPr>
        <p:spPr>
          <a:xfrm>
            <a:off x="1091820" y="1240828"/>
            <a:ext cx="10300705" cy="53248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endParaRPr lang="hu-HU" sz="20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hu-HU" sz="20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DKHP a célcsoportba tartozó személyeket (valamint a munkaadókat) támogatja a </a:t>
            </a:r>
          </a:p>
          <a:p>
            <a:pPr algn="just"/>
            <a:endParaRPr lang="hu-HU" sz="20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hu-HU" sz="20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hu-HU" sz="20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munkaerőpiaci versenyképesség/teljesítmény javulásához szükséges </a:t>
            </a:r>
            <a:r>
              <a:rPr lang="hu-HU" sz="20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képzés azonosításában,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u-HU" sz="2000" b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hu-HU" sz="20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az ehhez szükséges kompetencia mérésében és profil alkotásban, valamint</a:t>
            </a:r>
          </a:p>
          <a:p>
            <a:pPr algn="just"/>
            <a:endParaRPr lang="hu-HU" sz="2000" b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hu-HU" sz="20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algn="just"/>
            <a:r>
              <a:rPr lang="hu-HU" sz="20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képzés finanszírozásában</a:t>
            </a:r>
            <a:r>
              <a:rPr lang="hu-HU" sz="20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</a:p>
          <a:p>
            <a:pPr algn="just"/>
            <a:endParaRPr lang="hu-HU" sz="2000" b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hu-HU" sz="20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hu-HU" sz="20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hu-HU" sz="20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3F212870-1F7B-44EA-AEDD-515F11C24333}"/>
              </a:ext>
            </a:extLst>
          </p:cNvPr>
          <p:cNvSpPr/>
          <p:nvPr/>
        </p:nvSpPr>
        <p:spPr>
          <a:xfrm>
            <a:off x="1091820" y="425357"/>
            <a:ext cx="9880980" cy="7074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sz="4400" b="1" dirty="0">
                <a:solidFill>
                  <a:schemeClr val="tx1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Működési modell: alapvető logika</a:t>
            </a:r>
            <a:endParaRPr lang="hu-HU" sz="20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657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>
            <a:extLst>
              <a:ext uri="{FF2B5EF4-FFF2-40B4-BE49-F238E27FC236}">
                <a16:creationId xmlns:a16="http://schemas.microsoft.com/office/drawing/2014/main" id="{82C11493-0788-3548-9037-43B5FF060576}"/>
              </a:ext>
            </a:extLst>
          </p:cNvPr>
          <p:cNvSpPr txBox="1"/>
          <p:nvPr/>
        </p:nvSpPr>
        <p:spPr>
          <a:xfrm>
            <a:off x="1409700" y="1132764"/>
            <a:ext cx="9372600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DKHP szolgáltatási logikája ennek érdekében az alábbi folyamatot követi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pPr algn="just"/>
            <a:endParaRPr lang="hu-HU" sz="16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Profil létrehozása 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(képzettség, kompetencia, munkaerőpiaci életút, személyes jellemzők) hiteles azonosítást követően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profil alapján a jelenlegi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munkakör megfelelőségének értékelése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valamint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Horizontális és vertikális karrierúthoz illeszkedő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foglalkozás ajánlása 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(az ESCO alapján, ideértve ennek jellemzőit, fizetési szintet, %-</a:t>
            </a:r>
            <a:r>
              <a:rPr lang="hu-HU" sz="16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os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illeszkedés, kereslet)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foglalkozás választását követően vagy csak a jelenlegi munkakörre (foglalkozásra)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kompetenciaértékelés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elvégzése dinamikus tesztelési rendszerrel (azaz a teszt szintje a válaszok függvényében módosul) a foglalkozáshoz társított ESCO kompetenciák alapján, valamint a megfelelő </a:t>
            </a:r>
            <a:r>
              <a:rPr lang="hu-HU" sz="16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DigComp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szint alapján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profil és a kompetenciaértékelés alapján a szükséges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képzési, kompetenciafejlesztési, munkatapasztalatszerzési igény 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meghatározása (más foglalkozások képzési igényével való összehasonlítás),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képzés típus ajánlása 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(%-</a:t>
            </a:r>
            <a:r>
              <a:rPr lang="hu-HU" sz="16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os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illeszkedés)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Képzési lehetőségek azonosítása és a választott képzés, a jelenlegi és választott foglalkozás alapján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megtérülés számítás 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végzése (adott esetben más foglalkozásokkal való összehasonlítás is)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képzés típus választása esetén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konkrét képzési lehetőség keresése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konkrét képzés kiválasztása esetén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előzetes finanszírozási ajánlat 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nyújtása, valamint ennek választása esetén képzés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támogatási pályázati eljárás 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indítása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Jóváhagyás esetén a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képzésre való jelentkezés 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folyamatának elindítása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képzés elvégzésével,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eredményével kapcsolatos adat nyilvántartása </a:t>
            </a:r>
          </a:p>
          <a:p>
            <a:pPr algn="just"/>
            <a:endParaRPr lang="hu-HU" sz="1400" b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71A37D3-94EC-4F4D-A87D-34C7C76D94C0}"/>
              </a:ext>
            </a:extLst>
          </p:cNvPr>
          <p:cNvSpPr/>
          <p:nvPr/>
        </p:nvSpPr>
        <p:spPr>
          <a:xfrm>
            <a:off x="1155510" y="246813"/>
            <a:ext cx="9880980" cy="7074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sz="4400" b="1" dirty="0">
                <a:solidFill>
                  <a:schemeClr val="tx1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Működési modell: folyamat</a:t>
            </a:r>
            <a:endParaRPr lang="hu-HU" sz="20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825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>
            <a:extLst>
              <a:ext uri="{FF2B5EF4-FFF2-40B4-BE49-F238E27FC236}">
                <a16:creationId xmlns:a16="http://schemas.microsoft.com/office/drawing/2014/main" id="{EC731F78-F28D-45EA-802E-125E6CEFE988}"/>
              </a:ext>
            </a:extLst>
          </p:cNvPr>
          <p:cNvSpPr/>
          <p:nvPr/>
        </p:nvSpPr>
        <p:spPr>
          <a:xfrm>
            <a:off x="716505" y="1505802"/>
            <a:ext cx="10003810" cy="49268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Szakmapolitikai cél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felnőttképzésben való részvételi arány növelése 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belépési akadályok csökkentése révén,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Az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egyének készségei és a munkaerőpiaci igények közötti 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eltérés mérséklése</a:t>
            </a:r>
          </a:p>
          <a:p>
            <a:pPr algn="just"/>
            <a:endParaRPr lang="hu-HU" sz="16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Operatív cél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Az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egyéneket és vállalkozásokat segítse a képzéssel, ill. kompetenciafejlesztéssel kapcsolatos optimális döntések meghozatalában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képzésekhez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finanszírozási javaslatot/támogatást biztosítson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ezáltal csökkenti a képzésbe való beruházás bizonytalanságát, növeli a képzésben való részvételt és a képzés beválását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Az állami szervezetek munkáját a programban való részvétellel kapcsolatos adatszolgáltatással és elemzésekkel segíti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</a:p>
          <a:p>
            <a:pPr algn="just"/>
            <a:endParaRPr lang="hu-HU" sz="16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DKHP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részben állami szakrendszereket alkalmaz, ill. ezek adatait használja, részben az ezen szakrendszerek által le nem fedett funkciók esetében 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az egyének és vállalkozások döntéseinek támogatása érdekében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saját, ‚natív’ fejlesztéseket is alkalmaz. </a:t>
            </a:r>
            <a:endParaRPr lang="hu-HU" sz="16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hu-HU" sz="16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hu-HU" sz="16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endParaRPr lang="hu-HU" sz="20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hu-HU" sz="20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3F212870-1F7B-44EA-AEDD-515F11C24333}"/>
              </a:ext>
            </a:extLst>
          </p:cNvPr>
          <p:cNvSpPr/>
          <p:nvPr/>
        </p:nvSpPr>
        <p:spPr>
          <a:xfrm>
            <a:off x="839335" y="425357"/>
            <a:ext cx="7670041" cy="639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sz="4400" b="1" dirty="0">
                <a:solidFill>
                  <a:schemeClr val="tx1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Cél</a:t>
            </a:r>
          </a:p>
          <a:p>
            <a:endParaRPr lang="hu-HU" sz="20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hu-HU" sz="20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hu-HU" sz="20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hu-HU" sz="20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hu-HU" sz="20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hu-HU" sz="20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218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>
            <a:extLst>
              <a:ext uri="{FF2B5EF4-FFF2-40B4-BE49-F238E27FC236}">
                <a16:creationId xmlns:a16="http://schemas.microsoft.com/office/drawing/2014/main" id="{EC731F78-F28D-45EA-802E-125E6CEFE988}"/>
              </a:ext>
            </a:extLst>
          </p:cNvPr>
          <p:cNvSpPr/>
          <p:nvPr/>
        </p:nvSpPr>
        <p:spPr>
          <a:xfrm>
            <a:off x="1091820" y="1336344"/>
            <a:ext cx="9851000" cy="1147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DKHP egy olyan szolgáltatási csatornát kínál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amely segítséget nyújt az egyéni kompetenciák értékeléséhez, a karriertervezéshez, képzésválasztáshoz és a képzés finanszírozásához egyének (magánszemélyek) számára, valamint vállalkozások részére munkavállalóik vonatkozásában. </a:t>
            </a:r>
            <a:endParaRPr lang="hu-HU" sz="20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3F212870-1F7B-44EA-AEDD-515F11C24333}"/>
              </a:ext>
            </a:extLst>
          </p:cNvPr>
          <p:cNvSpPr/>
          <p:nvPr/>
        </p:nvSpPr>
        <p:spPr>
          <a:xfrm>
            <a:off x="1091820" y="425358"/>
            <a:ext cx="7670041" cy="6505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sz="4400" b="1" dirty="0">
                <a:solidFill>
                  <a:schemeClr val="tx1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Terjedelem (</a:t>
            </a:r>
            <a:r>
              <a:rPr lang="hu-HU" sz="4400" b="1" dirty="0" err="1">
                <a:solidFill>
                  <a:schemeClr val="tx1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scope</a:t>
            </a:r>
            <a:r>
              <a:rPr lang="hu-HU" sz="4400" b="1" dirty="0">
                <a:solidFill>
                  <a:schemeClr val="tx1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)</a:t>
            </a:r>
          </a:p>
          <a:p>
            <a:endParaRPr lang="hu-HU" sz="20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Ellipszis 6">
            <a:extLst>
              <a:ext uri="{FF2B5EF4-FFF2-40B4-BE49-F238E27FC236}">
                <a16:creationId xmlns:a16="http://schemas.microsoft.com/office/drawing/2014/main" id="{23F6B63B-46E4-4316-8BDF-6F31285E2C22}"/>
              </a:ext>
            </a:extLst>
          </p:cNvPr>
          <p:cNvSpPr/>
          <p:nvPr/>
        </p:nvSpPr>
        <p:spPr>
          <a:xfrm>
            <a:off x="1357633" y="2994421"/>
            <a:ext cx="1800000" cy="180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</a:rPr>
              <a:t>(Fel)mérés, profil alkotás</a:t>
            </a:r>
          </a:p>
        </p:txBody>
      </p:sp>
      <p:sp>
        <p:nvSpPr>
          <p:cNvPr id="3" name="Ellipszis 2">
            <a:extLst>
              <a:ext uri="{FF2B5EF4-FFF2-40B4-BE49-F238E27FC236}">
                <a16:creationId xmlns:a16="http://schemas.microsoft.com/office/drawing/2014/main" id="{C0FE3B4F-2A1A-4E71-A850-C33C0BC84502}"/>
              </a:ext>
            </a:extLst>
          </p:cNvPr>
          <p:cNvSpPr/>
          <p:nvPr/>
        </p:nvSpPr>
        <p:spPr>
          <a:xfrm>
            <a:off x="4951318" y="2994421"/>
            <a:ext cx="1800000" cy="180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</a:rPr>
              <a:t>Képzés ‚</a:t>
            </a:r>
            <a:r>
              <a:rPr lang="hu-HU" dirty="0" err="1">
                <a:solidFill>
                  <a:schemeClr val="tx1"/>
                </a:solidFill>
              </a:rPr>
              <a:t>matching</a:t>
            </a:r>
            <a:r>
              <a:rPr lang="hu-HU" dirty="0">
                <a:solidFill>
                  <a:schemeClr val="tx1"/>
                </a:solidFill>
              </a:rPr>
              <a:t>’, megtérülés</a:t>
            </a:r>
          </a:p>
        </p:txBody>
      </p:sp>
      <p:sp>
        <p:nvSpPr>
          <p:cNvPr id="11" name="Ellipszis 10">
            <a:extLst>
              <a:ext uri="{FF2B5EF4-FFF2-40B4-BE49-F238E27FC236}">
                <a16:creationId xmlns:a16="http://schemas.microsoft.com/office/drawing/2014/main" id="{4AF7C83D-CEA0-4F64-B9DD-106DA38E534E}"/>
              </a:ext>
            </a:extLst>
          </p:cNvPr>
          <p:cNvSpPr/>
          <p:nvPr/>
        </p:nvSpPr>
        <p:spPr>
          <a:xfrm>
            <a:off x="8545003" y="2994421"/>
            <a:ext cx="1800000" cy="180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>
                <a:solidFill>
                  <a:schemeClr val="tx1"/>
                </a:solidFill>
              </a:rPr>
              <a:t>Finanszí-rozás</a:t>
            </a:r>
            <a:r>
              <a:rPr lang="hu-HU" dirty="0">
                <a:solidFill>
                  <a:schemeClr val="tx1"/>
                </a:solidFill>
              </a:rPr>
              <a:t>’, elismerés</a:t>
            </a:r>
          </a:p>
        </p:txBody>
      </p:sp>
      <p:cxnSp>
        <p:nvCxnSpPr>
          <p:cNvPr id="13" name="Egyenes összekötő nyíllal 12">
            <a:extLst>
              <a:ext uri="{FF2B5EF4-FFF2-40B4-BE49-F238E27FC236}">
                <a16:creationId xmlns:a16="http://schemas.microsoft.com/office/drawing/2014/main" id="{5A179E10-2537-4428-8053-FF9883AB6759}"/>
              </a:ext>
            </a:extLst>
          </p:cNvPr>
          <p:cNvCxnSpPr>
            <a:stCxn id="7" idx="6"/>
            <a:endCxn id="3" idx="2"/>
          </p:cNvCxnSpPr>
          <p:nvPr/>
        </p:nvCxnSpPr>
        <p:spPr>
          <a:xfrm>
            <a:off x="3157633" y="3894421"/>
            <a:ext cx="17936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Egyenes összekötő nyíllal 14">
            <a:extLst>
              <a:ext uri="{FF2B5EF4-FFF2-40B4-BE49-F238E27FC236}">
                <a16:creationId xmlns:a16="http://schemas.microsoft.com/office/drawing/2014/main" id="{0E24CF68-7E65-4EAC-ADD6-E4244A38D758}"/>
              </a:ext>
            </a:extLst>
          </p:cNvPr>
          <p:cNvCxnSpPr>
            <a:stCxn id="3" idx="6"/>
            <a:endCxn id="11" idx="2"/>
          </p:cNvCxnSpPr>
          <p:nvPr/>
        </p:nvCxnSpPr>
        <p:spPr>
          <a:xfrm>
            <a:off x="6751318" y="3894421"/>
            <a:ext cx="17936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3AB20738-FA54-4E5A-9C77-DB62CDDD3C4E}"/>
              </a:ext>
            </a:extLst>
          </p:cNvPr>
          <p:cNvSpPr txBox="1"/>
          <p:nvPr/>
        </p:nvSpPr>
        <p:spPr>
          <a:xfrm>
            <a:off x="1382123" y="5636592"/>
            <a:ext cx="927039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hu-HU" sz="1400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DKHP logikája illeszkedik az Európai Tanács kompetenciafejlesztési pályákról szóló (2016/C/484/01) ajánlásának logikájához (bár a célcsoport/cél csak részben fed át) amely három szakaszt határozott meg: 1) Kompetencia felmérése, 2) Személyre szabott, rugalmas képzési ajánlat, 3) Megszerzett készségek érvényesítése, elismerése. </a:t>
            </a:r>
            <a:r>
              <a:rPr lang="hu-HU" sz="1400" i="1" dirty="0">
                <a:solidFill>
                  <a:schemeClr val="tx1"/>
                </a:solidFill>
                <a:highlight>
                  <a:srgbClr val="FFFF00"/>
                </a:highlight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98142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>
            <a:extLst>
              <a:ext uri="{FF2B5EF4-FFF2-40B4-BE49-F238E27FC236}">
                <a16:creationId xmlns:a16="http://schemas.microsoft.com/office/drawing/2014/main" id="{EC731F78-F28D-45EA-802E-125E6CEFE988}"/>
              </a:ext>
            </a:extLst>
          </p:cNvPr>
          <p:cNvSpPr/>
          <p:nvPr/>
        </p:nvSpPr>
        <p:spPr>
          <a:xfrm>
            <a:off x="1091820" y="1405720"/>
            <a:ext cx="9758150" cy="49268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Digitális karrierhíd fogalma a DKHP céljaihoz kapcsolódóan egy összetett koncepciót foglal magában: </a:t>
            </a:r>
          </a:p>
          <a:p>
            <a:pPr algn="just"/>
            <a:endParaRPr lang="hu-HU" sz="16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Digitális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…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program az egyéneket (munkavállalók, álláskeresők, inaktívak), illetve a vállalkozásokat foglalkoztatottjaik tekintetében ahhoz segíti hozzá, hogy ezek megfelelő kompetenciákkal rendelkezzenek ahhoz, hogy a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digitalizáció által jellemzett gazdaságban 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is érvényesüljenek a munkaerőpiacon, ideértve nemcsak a digitális kompetenciákat, hanem a komplementer transzverzális készségeket és az alap munkaerőpiaci belépési feltételként megfogalmazható alapkészségeket és kulcskompetenciákat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program segíti az egyéneket specifikusan a számukra releváns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digitális kompetencia szint 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elérésében,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program digitális, mivel elsősorban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elektronikus szolgáltatásokat 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nyújt céljai elérése érdekében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sz="16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karrierhíd 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fogalma azt jelzi, hogy a program segíti a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digitalizáció, automatizálás által 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munkaerőpiaci szempontból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valamilyen mértékben veszélyeztetett célcsoportokat 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munkaerőpiaci aktivitásuk fenntartásához vagy versenyképességük javításához szükséges készségek, kompetenciák megszerzésében, ill. az ezt szolgáló képzésekkel kapcsolatos döntések meghozatalában. </a:t>
            </a:r>
          </a:p>
          <a:p>
            <a:pPr algn="just"/>
            <a:endParaRPr lang="hu-HU" sz="16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program továbbá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hidat képez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abban a tekintetben is, hogy a program szolgáltatásaiba bekapcsolja a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releváns állami elektronikus szolgáltatásokat, rendszereket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</a:p>
          <a:p>
            <a:pPr algn="just"/>
            <a:endParaRPr lang="hu-HU" sz="1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hu-HU" sz="1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hu-HU" sz="1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hu-HU" sz="1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hu-HU" sz="1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hu-HU" sz="1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hu-HU" sz="1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3F212870-1F7B-44EA-AEDD-515F11C24333}"/>
              </a:ext>
            </a:extLst>
          </p:cNvPr>
          <p:cNvSpPr/>
          <p:nvPr/>
        </p:nvSpPr>
        <p:spPr>
          <a:xfrm>
            <a:off x="982638" y="329824"/>
            <a:ext cx="9089410" cy="7194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sz="4400" b="1" dirty="0">
                <a:solidFill>
                  <a:schemeClr val="tx1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Mit jelent a </a:t>
            </a:r>
            <a:r>
              <a:rPr lang="hu-HU" sz="4400" b="1" i="1" dirty="0">
                <a:solidFill>
                  <a:schemeClr val="tx1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digitális</a:t>
            </a:r>
            <a:r>
              <a:rPr lang="hu-HU" sz="4400" b="1" dirty="0">
                <a:solidFill>
                  <a:schemeClr val="tx1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 karrierhíd?</a:t>
            </a:r>
          </a:p>
        </p:txBody>
      </p:sp>
    </p:spTree>
    <p:extLst>
      <p:ext uri="{BB962C8B-B14F-4D97-AF65-F5344CB8AC3E}">
        <p14:creationId xmlns:p14="http://schemas.microsoft.com/office/powerpoint/2010/main" val="1124908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>
            <a:extLst>
              <a:ext uri="{FF2B5EF4-FFF2-40B4-BE49-F238E27FC236}">
                <a16:creationId xmlns:a16="http://schemas.microsoft.com/office/drawing/2014/main" id="{EC731F78-F28D-45EA-802E-125E6CEFE988}"/>
              </a:ext>
            </a:extLst>
          </p:cNvPr>
          <p:cNvSpPr/>
          <p:nvPr/>
        </p:nvSpPr>
        <p:spPr>
          <a:xfrm>
            <a:off x="1091819" y="1364776"/>
            <a:ext cx="9776049" cy="49268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Egyének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felnőttképzésben való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részvételi arány alig több, mint 5%, 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az EU célkitűzés 15%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részvételt akadályozó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fő tényezők 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képzésre fordítható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idő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hiánya, ill. az egyéb kötelezettségekkel való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össze nem egyeztethetőség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a képzés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költsége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a képzés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szükségességének megkérdőjelezése 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és a megfelelő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információ hiánya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a képzés minőségével, megfelelőségével kapcsolatos aggályok </a:t>
            </a:r>
            <a:r>
              <a:rPr lang="hu-HU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(forrás: </a:t>
            </a:r>
            <a:r>
              <a:rPr lang="hu-HU" sz="14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Perceptions</a:t>
            </a:r>
            <a:r>
              <a:rPr lang="hu-HU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4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on</a:t>
            </a:r>
            <a:r>
              <a:rPr lang="hu-HU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4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Adult</a:t>
            </a:r>
            <a:r>
              <a:rPr lang="hu-HU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4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Learning</a:t>
            </a:r>
            <a:r>
              <a:rPr lang="hu-HU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… CEDEFOP, 2020)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Az egyén és a vállalat képzési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preferenciái gyakran eltérnek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következmények közé tartoznak nem csak a képzésben való alacsony részvétel, hanem a nem optimális képzési döntések is. </a:t>
            </a:r>
          </a:p>
          <a:p>
            <a:pPr algn="just"/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Vállalat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magyar vállalatok  képzési aktivitása, hajlandósága az EU-ban  a legalacsonyabbak közé 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tartozik, de maga az EU átlag (9%) is jelentősen elmarad az optimálistól. Ennek okai…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Kulturális,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6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attitűdbeli</a:t>
            </a:r>
            <a:endParaRPr lang="hu-HU" sz="16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Sokan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kockázatosnak látják a képzésbe való befektetést, mivel attól tartanak a munkaerő elvándorol, és nem látják a képzések közvetlen pénzügyi megtérülését.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Úgy vélik, a munka folyamán (</a:t>
            </a:r>
            <a:r>
              <a:rPr lang="hu-HU" sz="16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on-the-job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 átadják a releváns ismereteket, készségeket</a:t>
            </a:r>
          </a:p>
          <a:p>
            <a:pPr lvl="1" algn="just"/>
            <a:endParaRPr lang="hu-HU" sz="1600" b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1" algn="just"/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Nem hatékony képzések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mindkét esetben kockázat, a képzési beruházástól visszatartó tényező, ha a képzésnek nem érik el a szándékolt hatást, nem kapcsolódnak jól a munkafeladatokhoz, inkább egyfajta közérzetjavító szerepet játszanak. 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3F212870-1F7B-44EA-AEDD-515F11C24333}"/>
              </a:ext>
            </a:extLst>
          </p:cNvPr>
          <p:cNvSpPr/>
          <p:nvPr/>
        </p:nvSpPr>
        <p:spPr>
          <a:xfrm>
            <a:off x="1091820" y="425357"/>
            <a:ext cx="7670041" cy="7347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sz="4400" b="1" dirty="0">
                <a:solidFill>
                  <a:schemeClr val="tx1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Szükséglet</a:t>
            </a:r>
          </a:p>
          <a:p>
            <a:endParaRPr lang="hu-HU" sz="20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574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>
            <a:extLst>
              <a:ext uri="{FF2B5EF4-FFF2-40B4-BE49-F238E27FC236}">
                <a16:creationId xmlns:a16="http://schemas.microsoft.com/office/drawing/2014/main" id="{EC731F78-F28D-45EA-802E-125E6CEFE988}"/>
              </a:ext>
            </a:extLst>
          </p:cNvPr>
          <p:cNvSpPr/>
          <p:nvPr/>
        </p:nvSpPr>
        <p:spPr>
          <a:xfrm>
            <a:off x="1091820" y="1278807"/>
            <a:ext cx="10060862" cy="43003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Célcsoport: akik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piaci alapon nem vagy nem megfelelő képzési lehetőségekhez és információhoz 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férnek hozzá.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Ez a „piaci kudarc” 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karrier és képzési döntések esetében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több szinten és eltérő időtávon jelenik meg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Célcsoport szegmensek, „archetípusok”: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Alacsonyan képzettek 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(ISCO 5-9 </a:t>
            </a:r>
            <a:r>
              <a:rPr lang="hu-HU" sz="16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főcsop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 nem szakképzettek, ISCED 1-3): gyenge alap kognitív készségek, kulcskompetenciák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Nem a munkaerőpiaci igényeknek/pozíciójuknak megfelelő készségekkel rendelkezők 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(„</a:t>
            </a:r>
            <a:r>
              <a:rPr lang="hu-HU" sz="16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mismatched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”): túlképzettek, munkaerőpiacról ideiglenesen kiszorultak, un. horizontálisan nem illeszkedő készségekkel rendelkezők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Elavuló vagy </a:t>
            </a:r>
            <a:r>
              <a:rPr lang="hu-HU" sz="1600" b="1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automatizáció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digitalizáció, technológiai változások miatt 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rövid, ill. közép vagy hosszabb távon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állásvesztés kockázatának kitett 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személyek, ideértve az un. </a:t>
            </a:r>
            <a:r>
              <a:rPr lang="hu-HU" sz="16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skill-biased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6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technological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6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change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(SBTC), azaz a munkakörök egyre magasabb technológiai készség szint igénye miatt veszélyeztetett személyeket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Digitális kompetencia szempontjából meg kell különböztetni 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digitálisan írástudatlanokat, az alapszintű kompetenciával rendelkező személyeket (</a:t>
            </a:r>
            <a:r>
              <a:rPr lang="hu-HU" sz="16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DigComp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1,2,3 szint), akik munkaerőpiaci szempontból marginalizálódhatnak a digitalizáció hatására, valamint a digitalizáció/automatizálás szempontjából legalább középszinten elhelyezkedő személyeket: a fenti kategóriák esetében ezt külön kell vizsgálni és ez alapján külön szegmenseket képezni. 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3F212870-1F7B-44EA-AEDD-515F11C24333}"/>
              </a:ext>
            </a:extLst>
          </p:cNvPr>
          <p:cNvSpPr/>
          <p:nvPr/>
        </p:nvSpPr>
        <p:spPr>
          <a:xfrm>
            <a:off x="1091820" y="395379"/>
            <a:ext cx="9853684" cy="7756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sz="4400" b="1" dirty="0">
                <a:solidFill>
                  <a:schemeClr val="tx1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Célcsoport I.: egyének</a:t>
            </a:r>
            <a:endParaRPr lang="hu-HU" sz="20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026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>
            <a:extLst>
              <a:ext uri="{FF2B5EF4-FFF2-40B4-BE49-F238E27FC236}">
                <a16:creationId xmlns:a16="http://schemas.microsoft.com/office/drawing/2014/main" id="{EC731F78-F28D-45EA-802E-125E6CEFE988}"/>
              </a:ext>
            </a:extLst>
          </p:cNvPr>
          <p:cNvSpPr/>
          <p:nvPr/>
        </p:nvSpPr>
        <p:spPr>
          <a:xfrm>
            <a:off x="1091820" y="1201004"/>
            <a:ext cx="9853684" cy="51315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endParaRPr lang="hu-HU" sz="16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hu-HU" sz="16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vállalkozások gyakran tartózkodnak a képzésekbe való 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optimális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beruházástól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mivel a képzések megtérülését kockázatosnak látják, valamint percepciójuk szerint fennáll annak a kockázata, hogy a képzettebb munkaerő elvándorol. A vállalkozások tehát egyrészt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egy információs kockázattal vagy kihívással (milyen képzésbe, mennyit érdemes fektetni),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másrészt egy pénzügyi kockázattal szembesülnek</a:t>
            </a:r>
          </a:p>
          <a:p>
            <a:pPr algn="just"/>
            <a:endParaRPr lang="hu-HU" sz="16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DKHP a fentieknek megfelelőn két módon tudja segíteni a vállalkozásokat: </a:t>
            </a:r>
          </a:p>
          <a:p>
            <a:pPr algn="just"/>
            <a:endParaRPr lang="hu-HU" sz="16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Információt szolgáltat a munkavállalók esetében célszerű képzésekről és ezek megtérüléséről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a vállalkozás tevékenységi köre, valamint a munkavállalók profilja alapján.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u-HU" sz="16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Pénzügyi ösztönzőket biztosít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 A képzésekkel kapcsolatos pénzügyi kockázatok visszatartó erőt jelentenek a vállalkozások számára, ugyanakkor a képzések haszna elsősorban mégis náluk jelentkezik, ezért elsősorban közvetett ösztönzőkkel célszerű élni a holtteher mérséklése érdekében. </a:t>
            </a:r>
          </a:p>
          <a:p>
            <a:endParaRPr lang="hu-HU" sz="20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3F212870-1F7B-44EA-AEDD-515F11C24333}"/>
              </a:ext>
            </a:extLst>
          </p:cNvPr>
          <p:cNvSpPr/>
          <p:nvPr/>
        </p:nvSpPr>
        <p:spPr>
          <a:xfrm>
            <a:off x="1091820" y="425358"/>
            <a:ext cx="8426934" cy="7756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sz="4400" b="1" dirty="0">
                <a:solidFill>
                  <a:schemeClr val="tx1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Célcsoport II.: vállalkozások</a:t>
            </a:r>
            <a:endParaRPr lang="hu-HU" sz="20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189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>
            <a:extLst>
              <a:ext uri="{FF2B5EF4-FFF2-40B4-BE49-F238E27FC236}">
                <a16:creationId xmlns:a16="http://schemas.microsoft.com/office/drawing/2014/main" id="{EC731F78-F28D-45EA-802E-125E6CEFE988}"/>
              </a:ext>
            </a:extLst>
          </p:cNvPr>
          <p:cNvSpPr/>
          <p:nvPr/>
        </p:nvSpPr>
        <p:spPr>
          <a:xfrm>
            <a:off x="982638" y="974362"/>
            <a:ext cx="10226724" cy="54114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endParaRPr lang="hu-HU" sz="16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hu-HU" sz="16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digitális gazdaság által megkövetelt kompetenciák szempontjából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munkavállalók 45%-a alacsonyan képzett vagy nem naprakész készségekkel, 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kompetenciákkal rendelkezik. </a:t>
            </a:r>
          </a:p>
          <a:p>
            <a:pPr algn="just"/>
            <a:endParaRPr lang="hu-HU" sz="16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digitális gazdaságban a munkaadók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az Egész életen át tartó tanuláshoz szükséges kulcskompetenciák körébe tartozó, 8 területbe sorolható kompetenciákat 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igényelnek az álláshirdetések adatai alapján, a szakmai ismeretek, kompetenciák mellett. </a:t>
            </a:r>
          </a:p>
          <a:p>
            <a:pPr algn="just"/>
            <a:endParaRPr lang="hu-HU" sz="1600" b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kulcskompetenciák köréből is célszerű kiemelni és a DKHP fókuszába helyezni: </a:t>
            </a:r>
          </a:p>
          <a:p>
            <a:pPr algn="just"/>
            <a:endParaRPr lang="hu-HU" sz="1600" b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Az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alapvető kognitív készségeket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mivel ezek a munkaerőpiacra való belépési feltételt jelentik és különösen a célcsoporthoz tartozó alacsony képzettségű személyek esetén nem feltétlenül érik el a kívánt szintet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transzverzális kompetenciákat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mivel ezek meghatározó szerepet játszanak mind az alkalmazkodásban, mind pedig számos modern munkakör kulcs követelményei között (pl. kommunikáció, ügyfélkezelés)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</a:t>
            </a:r>
            <a:r>
              <a:rPr lang="hu-HU" sz="1600" b="1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DigComp</a:t>
            </a:r>
            <a:r>
              <a:rPr lang="hu-H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által meghatározott digitális kompetenciákat</a:t>
            </a:r>
            <a:r>
              <a:rPr lang="hu-HU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amelyek az egyes munkakörökhöz, ill. pályaívekhez társíthatók</a:t>
            </a:r>
          </a:p>
          <a:p>
            <a:pPr algn="just"/>
            <a:endParaRPr lang="hu-HU" sz="1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hu-HU" sz="1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hu-HU" sz="1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hu-HU" sz="1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hu-HU" sz="1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hu-HU" sz="1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3F212870-1F7B-44EA-AEDD-515F11C24333}"/>
              </a:ext>
            </a:extLst>
          </p:cNvPr>
          <p:cNvSpPr/>
          <p:nvPr/>
        </p:nvSpPr>
        <p:spPr>
          <a:xfrm>
            <a:off x="982638" y="261586"/>
            <a:ext cx="7670041" cy="712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sz="4400" b="1" dirty="0">
                <a:solidFill>
                  <a:schemeClr val="tx1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Kompetenciák</a:t>
            </a:r>
            <a:endParaRPr lang="hu-HU" sz="20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506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C6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Kép 1">
            <a:extLst>
              <a:ext uri="{FF2B5EF4-FFF2-40B4-BE49-F238E27FC236}">
                <a16:creationId xmlns:a16="http://schemas.microsoft.com/office/drawing/2014/main" id="{8357293E-681B-426A-A7A1-E12060D741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4889" y="643467"/>
            <a:ext cx="7902221" cy="5571066"/>
          </a:xfrm>
          <a:prstGeom prst="rect">
            <a:avLst/>
          </a:prstGeom>
        </p:spPr>
      </p:pic>
      <p:sp>
        <p:nvSpPr>
          <p:cNvPr id="3" name="Téglalap 2">
            <a:extLst>
              <a:ext uri="{FF2B5EF4-FFF2-40B4-BE49-F238E27FC236}">
                <a16:creationId xmlns:a16="http://schemas.microsoft.com/office/drawing/2014/main" id="{CBAAD14D-D8BC-478A-A1A0-945A6D0232BE}"/>
              </a:ext>
            </a:extLst>
          </p:cNvPr>
          <p:cNvSpPr/>
          <p:nvPr/>
        </p:nvSpPr>
        <p:spPr>
          <a:xfrm>
            <a:off x="477011" y="287079"/>
            <a:ext cx="11237976" cy="712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sz="3000" b="1" dirty="0">
                <a:solidFill>
                  <a:schemeClr val="tx1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A munkáltatók által igényelt készségek (online hirdetések)</a:t>
            </a:r>
            <a:endParaRPr lang="hu-HU" sz="30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603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62C24A4FFC2B4D40A96D1821E91A9E92" ma:contentTypeVersion="4" ma:contentTypeDescription="Új dokumentum létrehozása." ma:contentTypeScope="" ma:versionID="09efb5a80e3e6d290c857d13671781c0">
  <xsd:schema xmlns:xsd="http://www.w3.org/2001/XMLSchema" xmlns:xs="http://www.w3.org/2001/XMLSchema" xmlns:p="http://schemas.microsoft.com/office/2006/metadata/properties" xmlns:ns3="0ee9c86c-ad9c-4cc1-bf1c-9066fc5e0d9d" targetNamespace="http://schemas.microsoft.com/office/2006/metadata/properties" ma:root="true" ma:fieldsID="50bbe73e9a2cae53a0287f4d07e0443e" ns3:_="">
    <xsd:import namespace="0ee9c86c-ad9c-4cc1-bf1c-9066fc5e0d9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e9c86c-ad9c-4cc1-bf1c-9066fc5e0d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35EE94-6054-4F40-B122-CEBC512FA79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ee9c86c-ad9c-4cc1-bf1c-9066fc5e0d9d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71B248F-7CE2-4935-BEC2-D55471645D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e9c86c-ad9c-4cc1-bf1c-9066fc5e0d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893D212-4866-4114-9655-1377AD54B3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2797</TotalTime>
  <Words>1641</Words>
  <Application>Microsoft Office PowerPoint</Application>
  <PresentationFormat>Szélesvásznú</PresentationFormat>
  <Paragraphs>128</Paragraphs>
  <Slides>11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Segoe UI</vt:lpstr>
      <vt:lpstr>Office-téma</vt:lpstr>
      <vt:lpstr>Digitális karrierhíd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Digitális karrierhíd</dc:title>
  <dc:creator>Tamás Berky</dc:creator>
  <cp:lastModifiedBy>Laposa Zoltán</cp:lastModifiedBy>
  <cp:revision>84</cp:revision>
  <cp:lastPrinted>2020-11-10T18:07:26Z</cp:lastPrinted>
  <dcterms:created xsi:type="dcterms:W3CDTF">2020-11-09T18:20:04Z</dcterms:created>
  <dcterms:modified xsi:type="dcterms:W3CDTF">2021-11-30T09:26:02Z</dcterms:modified>
</cp:coreProperties>
</file>