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9" r:id="rId5"/>
    <p:sldId id="856" r:id="rId6"/>
    <p:sldId id="857" r:id="rId7"/>
    <p:sldId id="858" r:id="rId8"/>
    <p:sldId id="859" r:id="rId9"/>
    <p:sldId id="860" r:id="rId10"/>
    <p:sldId id="863" r:id="rId11"/>
    <p:sldId id="861" r:id="rId12"/>
    <p:sldId id="862" r:id="rId13"/>
    <p:sldId id="271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150"/>
    <a:srgbClr val="E7E5E5"/>
    <a:srgbClr val="68C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795D2-641F-70BE-98D4-2BE09775841C}" v="1" dt="2021-11-29T12:43:42.805"/>
    <p1510:client id="{870621CD-9C44-47F8-A4AE-78190E2BADAA}" v="100" dt="2021-11-29T08:39:10.033"/>
    <p1510:client id="{C269FA53-12BC-4E19-827A-58F5CAA645B2}" v="78" dt="2021-11-29T11:37:32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74350736539647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/>
              </a:solidFill>
              <a:ln w="635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ln w="25400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63500" cap="sq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2728336"/>
        <c:axId val="1043865472"/>
      </c:line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5875" cap="flat" cmpd="sng" algn="ctr">
              <a:solidFill>
                <a:schemeClr val="bg2"/>
              </a:solidFill>
              <a:bevel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5091407011773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2728336"/>
        <c:axId val="1043865472"/>
      </c:barChart>
      <c:catAx>
        <c:axId val="110272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3865472"/>
        <c:crosses val="autoZero"/>
        <c:auto val="1"/>
        <c:lblAlgn val="ctr"/>
        <c:lblOffset val="100"/>
        <c:noMultiLvlLbl val="0"/>
      </c:catAx>
      <c:valAx>
        <c:axId val="1043865472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>
            <a:solidFill>
              <a:schemeClr val="bg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2728336"/>
        <c:crosses val="autoZero"/>
        <c:crossBetween val="between"/>
      </c:valAx>
      <c:spPr>
        <a:noFill/>
        <a:ln w="12700">
          <a:solidFill>
            <a:schemeClr val="bg2"/>
          </a:solidFill>
        </a:ln>
        <a:effectLst/>
      </c:spPr>
    </c:plotArea>
    <c:legend>
      <c:legendPos val="b"/>
      <c:layout>
        <c:manualLayout>
          <c:xMode val="edge"/>
          <c:yMode val="edge"/>
          <c:x val="0.35693046607717477"/>
          <c:y val="0.92119686918911414"/>
          <c:w val="0.28613906784565041"/>
          <c:h val="7.8803130810885857E-2"/>
        </c:manualLayout>
      </c:layout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3200" b="0" i="0" baseline="0">
                <a:solidFill>
                  <a:schemeClr val="tx1"/>
                </a:solidFill>
                <a:latin typeface="Calibri Regular"/>
              </a:rPr>
              <a:t>Diagram címe</a:t>
            </a:r>
          </a:p>
        </c:rich>
      </c:tx>
      <c:layout>
        <c:manualLayout>
          <c:xMode val="edge"/>
          <c:yMode val="edge"/>
          <c:x val="0.3346115612771513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Sor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25-0A48-B64F-988DA545EC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Sor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25-0A48-B64F-988DA545EC3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Sor 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60-1245-AC14-021F8CF225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160-1245-AC14-021F8CF225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60-1245-AC14-021F8CF225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60-1245-AC14-021F8CF225CC}"/>
              </c:ext>
            </c:extLst>
          </c:dPt>
          <c:cat>
            <c:strRef>
              <c:f>Sheet1!$A$2:$A$5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25-0A48-B64F-988DA545E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 w="1238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96D321-333F-B64E-BD22-75F1A6A3E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577A5-DB04-D14D-86AA-48C35FEEE9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8AE2-5A70-8545-9BBD-5FFA416E962B}" type="datetimeFigureOut">
              <a:rPr lang="hu-HU" smtClean="0">
                <a:latin typeface="Calibri Regular"/>
              </a:rPr>
              <a:t>2021. 11. 29.</a:t>
            </a:fld>
            <a:endParaRPr lang="hu-HU">
              <a:latin typeface="Calibri Regular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C72F1-D224-9945-8203-636614BBF0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>
              <a:latin typeface="Calibri Regular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A1B18-AF74-994F-9341-CB4589DF2F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63E8-FABC-B849-8D54-C8293E42EC40}" type="slidenum">
              <a:rPr lang="hu-HU" smtClean="0">
                <a:latin typeface="Calibri Regular"/>
              </a:rPr>
              <a:t>‹#›</a:t>
            </a:fld>
            <a:endParaRPr lang="hu-HU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04455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9220DA22-E23F-2742-9DA2-94CAEFFF3319}" type="datetimeFigureOut">
              <a:rPr lang="hu-HU" smtClean="0"/>
              <a:pPr/>
              <a:t>2021. 11. 29.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24217024-60A8-3B4E-A3D6-DC60ED2C9AB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0264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2003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Prezentáció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9144000" cy="400795"/>
          </a:xfrm>
        </p:spPr>
        <p:txBody>
          <a:bodyPr/>
          <a:lstStyle>
            <a:lvl1pPr marL="0" indent="0" algn="l">
              <a:buNone/>
              <a:defRPr sz="2400" b="0" i="0" cap="all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Szerző</a:t>
            </a:r>
            <a:r>
              <a:rPr lang="en-US"/>
              <a:t> Neve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74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744969831"/>
              </p:ext>
            </p:extLst>
          </p:nvPr>
        </p:nvGraphicFramePr>
        <p:xfrm>
          <a:off x="587052" y="76076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22184A4-C33E-6443-B0A6-C02E46F00E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ACAD6A1-9F58-184A-BBB0-ECCAC4AFC11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3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oszl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165769659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3740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8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- k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8498F34-EB8E-5E43-AD4E-2347D203B8B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87215818"/>
              </p:ext>
            </p:extLst>
          </p:nvPr>
        </p:nvGraphicFramePr>
        <p:xfrm>
          <a:off x="587052" y="727399"/>
          <a:ext cx="7790212" cy="5187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CAB7A67-B5DC-3B42-905F-5A4505684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04613" y="727399"/>
            <a:ext cx="2861953" cy="1376114"/>
          </a:xfrm>
        </p:spPr>
        <p:txBody>
          <a:bodyPr anchor="b">
            <a:normAutofit/>
          </a:bodyPr>
          <a:lstStyle>
            <a:lvl1pPr>
              <a:defRPr sz="2400" baseline="0"/>
            </a:lvl1pPr>
          </a:lstStyle>
          <a:p>
            <a:r>
              <a:rPr lang="en-US" err="1"/>
              <a:t>Magyarázat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4580235-433C-4B4B-A29B-1B87E0C371C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704613" y="2103513"/>
            <a:ext cx="2861953" cy="345714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83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őv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509B31C-4237-C544-AD76-2D78D6D974A0}"/>
              </a:ext>
            </a:extLst>
          </p:cNvPr>
          <p:cNvCxnSpPr>
            <a:cxnSpLocks/>
          </p:cNvCxnSpPr>
          <p:nvPr userDrawn="1"/>
        </p:nvCxnSpPr>
        <p:spPr>
          <a:xfrm flipV="1">
            <a:off x="368135" y="3469780"/>
            <a:ext cx="11125365" cy="533"/>
          </a:xfrm>
          <a:prstGeom prst="straightConnector1">
            <a:avLst/>
          </a:prstGeom>
          <a:ln w="25400">
            <a:solidFill>
              <a:srgbClr val="2621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DDE3C9BF-2CC0-F04B-B48B-96990D3F0B8E}"/>
              </a:ext>
            </a:extLst>
          </p:cNvPr>
          <p:cNvSpPr/>
          <p:nvPr userDrawn="1"/>
        </p:nvSpPr>
        <p:spPr>
          <a:xfrm>
            <a:off x="362073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2019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28E35EB-5589-6E45-B958-44238A178822}"/>
              </a:ext>
            </a:extLst>
          </p:cNvPr>
          <p:cNvSpPr/>
          <p:nvPr userDrawn="1"/>
        </p:nvSpPr>
        <p:spPr>
          <a:xfrm>
            <a:off x="4050186" y="3245982"/>
            <a:ext cx="448662" cy="448662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0" i="0">
              <a:latin typeface="Calibri Regular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BA2C1E0-5B03-6B44-9D15-E328FC7FFA55}"/>
              </a:ext>
            </a:extLst>
          </p:cNvPr>
          <p:cNvCxnSpPr>
            <a:stCxn id="16" idx="2"/>
          </p:cNvCxnSpPr>
          <p:nvPr userDrawn="1"/>
        </p:nvCxnSpPr>
        <p:spPr>
          <a:xfrm flipH="1">
            <a:off x="1074592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2AD98D3-FF39-614A-BB96-A87CE5785B4B}"/>
              </a:ext>
            </a:extLst>
          </p:cNvPr>
          <p:cNvSpPr txBox="1"/>
          <p:nvPr userDrawn="1"/>
        </p:nvSpPr>
        <p:spPr>
          <a:xfrm>
            <a:off x="1953129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C5A550B-0566-084A-A4DE-522182E13DC3}"/>
              </a:ext>
            </a:extLst>
          </p:cNvPr>
          <p:cNvSpPr/>
          <p:nvPr userDrawn="1"/>
        </p:nvSpPr>
        <p:spPr>
          <a:xfrm>
            <a:off x="2429256" y="4203041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5135A1-2255-0E48-9867-79AC08B15A1B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6650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6A988D5-DB5F-BC4E-B8A9-6F46038F2E60}"/>
              </a:ext>
            </a:extLst>
          </p:cNvPr>
          <p:cNvSpPr txBox="1"/>
          <p:nvPr userDrawn="1"/>
        </p:nvSpPr>
        <p:spPr>
          <a:xfrm>
            <a:off x="4016756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30AB543B-A3F4-2340-B619-1D33E9302238}"/>
              </a:ext>
            </a:extLst>
          </p:cNvPr>
          <p:cNvSpPr/>
          <p:nvPr userDrawn="1"/>
        </p:nvSpPr>
        <p:spPr>
          <a:xfrm>
            <a:off x="4628356" y="1312013"/>
            <a:ext cx="1425039" cy="1425039"/>
          </a:xfrm>
          <a:prstGeom prst="roundRect">
            <a:avLst/>
          </a:prstGeom>
          <a:solidFill>
            <a:srgbClr val="262150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2021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CFFE02B-3469-6143-8F08-66E7A5DD5EB1}"/>
              </a:ext>
            </a:extLst>
          </p:cNvPr>
          <p:cNvCxnSpPr>
            <a:stCxn id="30" idx="2"/>
          </p:cNvCxnSpPr>
          <p:nvPr userDrawn="1"/>
        </p:nvCxnSpPr>
        <p:spPr>
          <a:xfrm flipH="1">
            <a:off x="5340875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3A6695-D1D7-D14C-AF4A-46371E404A51}"/>
              </a:ext>
            </a:extLst>
          </p:cNvPr>
          <p:cNvSpPr txBox="1"/>
          <p:nvPr userDrawn="1"/>
        </p:nvSpPr>
        <p:spPr>
          <a:xfrm>
            <a:off x="6219412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F677704-B3B9-6F4E-8B1E-693EA0BF5DF4}"/>
              </a:ext>
            </a:extLst>
          </p:cNvPr>
          <p:cNvSpPr/>
          <p:nvPr userDrawn="1"/>
        </p:nvSpPr>
        <p:spPr>
          <a:xfrm>
            <a:off x="6684968" y="4203041"/>
            <a:ext cx="1425039" cy="1425039"/>
          </a:xfrm>
          <a:prstGeom prst="roundRect">
            <a:avLst/>
          </a:prstGeom>
          <a:solidFill>
            <a:srgbClr val="262150"/>
          </a:solidFill>
          <a:ln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D1DF9B-D3EB-534D-A178-022AF83D4B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402362" y="3469780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CA5BA0-4A11-E74E-A2BF-BD13884E19FB}"/>
              </a:ext>
            </a:extLst>
          </p:cNvPr>
          <p:cNvSpPr txBox="1"/>
          <p:nvPr userDrawn="1"/>
        </p:nvSpPr>
        <p:spPr>
          <a:xfrm>
            <a:off x="8272468" y="45773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29794E6-D39B-0246-A99B-4F2DBD07BDF1}"/>
              </a:ext>
            </a:extLst>
          </p:cNvPr>
          <p:cNvSpPr/>
          <p:nvPr userDrawn="1"/>
        </p:nvSpPr>
        <p:spPr>
          <a:xfrm>
            <a:off x="8493242" y="1312013"/>
            <a:ext cx="1425039" cy="1425039"/>
          </a:xfrm>
          <a:prstGeom prst="roundRect">
            <a:avLst/>
          </a:prstGeom>
          <a:solidFill>
            <a:schemeClr val="accent1"/>
          </a:solidFill>
          <a:ln w="0">
            <a:solidFill>
              <a:srgbClr val="2621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3200" b="0" i="0" baseline="0">
                <a:solidFill>
                  <a:schemeClr val="bg1"/>
                </a:solidFill>
                <a:latin typeface="Calibri Regular"/>
              </a:rPr>
              <a:t>2023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727B4E3-362D-C04A-A149-AC7795EBBBAE}"/>
              </a:ext>
            </a:extLst>
          </p:cNvPr>
          <p:cNvCxnSpPr>
            <a:stCxn id="36" idx="2"/>
          </p:cNvCxnSpPr>
          <p:nvPr userDrawn="1"/>
        </p:nvCxnSpPr>
        <p:spPr>
          <a:xfrm flipH="1">
            <a:off x="9205761" y="2737052"/>
            <a:ext cx="1" cy="733261"/>
          </a:xfrm>
          <a:prstGeom prst="line">
            <a:avLst/>
          </a:prstGeom>
          <a:ln w="25400">
            <a:solidFill>
              <a:srgbClr val="2621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C00C7E-D8FC-3A47-995B-1FEB01FE12F3}"/>
              </a:ext>
            </a:extLst>
          </p:cNvPr>
          <p:cNvSpPr txBox="1"/>
          <p:nvPr userDrawn="1"/>
        </p:nvSpPr>
        <p:spPr>
          <a:xfrm>
            <a:off x="10084298" y="1681746"/>
            <a:ext cx="2103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0" i="0" baseline="0">
                <a:latin typeface="Calibri Regular"/>
              </a:rPr>
              <a:t>Szöveg</a:t>
            </a:r>
          </a:p>
          <a:p>
            <a:r>
              <a:rPr lang="hu-HU" b="0" i="0">
                <a:latin typeface="Calibri Regular"/>
              </a:rPr>
              <a:t>Szöveg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B00EBB-7581-5C49-A846-B1A90386E6E8}"/>
              </a:ext>
            </a:extLst>
          </p:cNvPr>
          <p:cNvSpPr txBox="1"/>
          <p:nvPr userDrawn="1"/>
        </p:nvSpPr>
        <p:spPr>
          <a:xfrm>
            <a:off x="4543012" y="3523246"/>
            <a:ext cx="2103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0" i="0" baseline="0">
                <a:solidFill>
                  <a:schemeClr val="accent3"/>
                </a:solidFill>
                <a:latin typeface="Calibri Regular"/>
              </a:rPr>
              <a:t>Szöveg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672B533-CBDB-7649-ABFB-AB62A42B11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073" y="236192"/>
            <a:ext cx="10515600" cy="77628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0735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zöveg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EA7FC-1DB7-224E-A4BB-3F179F6E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41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5E490-95A7-5141-912D-824AB32AC8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87167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08958-7DF9-6349-9E32-D28A32B314C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941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24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és magyar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0B79B-4316-504C-AD73-E282545BF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726C9-C6F4-034B-93BE-FDB463CA210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err="1"/>
              <a:t>Kép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9C0CD-F850-CB42-9A34-4F8C888194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err="1"/>
              <a:t>Szöveg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2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480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é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B244-C1E8-EE4F-854D-137CD855D3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82555"/>
            <a:ext cx="9144000" cy="220367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err="1"/>
              <a:t>Köszönjük</a:t>
            </a:r>
            <a:r>
              <a:rPr lang="en-US"/>
              <a:t> a </a:t>
            </a:r>
            <a:r>
              <a:rPr lang="en-US" err="1"/>
              <a:t>figyelmet</a:t>
            </a:r>
            <a:r>
              <a:rPr lang="en-US"/>
              <a:t>!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15A76-1D9D-BA48-99F1-FD783ED075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678308"/>
            <a:ext cx="2159000" cy="400795"/>
          </a:xfrm>
        </p:spPr>
        <p:txBody>
          <a:bodyPr/>
          <a:lstStyle>
            <a:lvl1pPr marL="0" indent="0" algn="l">
              <a:buNone/>
              <a:defRPr sz="2400" b="0" i="0" cap="none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err="1"/>
              <a:t>Elérhetőségek</a:t>
            </a:r>
            <a:r>
              <a:rPr lang="en-US"/>
              <a:t>: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134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77D5-89CF-024E-8F8F-88DE54DBB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91440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F86E-4058-D94A-8A3C-747E295FE3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016375"/>
          </a:xfrm>
        </p:spPr>
        <p:txBody>
          <a:bodyPr/>
          <a:lstStyle/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72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Fejezetkezd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FEF68-6C58-4C42-99F7-804086D5FB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500373"/>
            <a:ext cx="10515600" cy="257822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436EE-0E79-5A41-BDF2-00691902E9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3105588"/>
            <a:ext cx="10515600" cy="1500187"/>
          </a:xfrm>
        </p:spPr>
        <p:txBody>
          <a:bodyPr/>
          <a:lstStyle>
            <a:lvl1pPr marL="0" indent="0">
              <a:buNone/>
              <a:defRPr sz="2400" b="0" i="0" cap="all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Fejezet</a:t>
            </a:r>
            <a:r>
              <a:rPr lang="en-US"/>
              <a:t> </a:t>
            </a:r>
            <a:r>
              <a:rPr lang="en-US" err="1"/>
              <a:t>alcíme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oszlop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9D82-14A3-8342-A2E7-6A38E2BD32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FF10F-91A3-EB40-A4BE-D3EA4341AC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83526-3BAF-D94F-AA22-D56261096F4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70987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94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EE59-4711-BF4F-BD8C-09BF654F1B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027C9-46C8-1947-910A-5066E77CB2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5654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D4AF6-16A1-F145-9F8E-A0EF2340A4E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38932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183DC-9D20-B344-8A5B-41749762CAB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5654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err="1"/>
              <a:t>Oszlop</a:t>
            </a:r>
            <a:r>
              <a:rPr lang="en-US"/>
              <a:t> </a:t>
            </a:r>
            <a:r>
              <a:rPr lang="en-US" err="1"/>
              <a:t>címe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51148-FF09-1B43-9FE6-A8F82A627AED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38932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8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221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ér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11350"/>
            <a:ext cx="10515600" cy="7635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493169-5EB2-AB41-8E6E-4F1607567D6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82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87AAE6-B39E-BC43-90D2-DE73A62E4FDA}"/>
              </a:ext>
            </a:extLst>
          </p:cNvPr>
          <p:cNvSpPr txBox="1"/>
          <p:nvPr userDrawn="1"/>
        </p:nvSpPr>
        <p:spPr>
          <a:xfrm>
            <a:off x="8382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95D6DC8-2316-D244-AEA0-97437AE9EB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069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EE36D1-7595-844B-AD98-07638384904D}"/>
              </a:ext>
            </a:extLst>
          </p:cNvPr>
          <p:cNvSpPr txBox="1"/>
          <p:nvPr userDrawn="1"/>
        </p:nvSpPr>
        <p:spPr>
          <a:xfrm>
            <a:off x="44069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10799C0-9067-B847-A16B-D59DFDAE8C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75600" y="1816100"/>
            <a:ext cx="3340100" cy="3340100"/>
          </a:xfrm>
          <a:prstGeom prst="roundRect">
            <a:avLst/>
          </a:prstGeom>
          <a:ln w="25400">
            <a:solidFill>
              <a:srgbClr val="262150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hu-HU"/>
              <a:t>Kép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62A2EA-4385-694F-BD40-B3813CBA49EA}"/>
              </a:ext>
            </a:extLst>
          </p:cNvPr>
          <p:cNvSpPr txBox="1"/>
          <p:nvPr userDrawn="1"/>
        </p:nvSpPr>
        <p:spPr>
          <a:xfrm>
            <a:off x="7975600" y="5281612"/>
            <a:ext cx="334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0" i="0" baseline="0">
                <a:latin typeface="Calibri Regular"/>
              </a:rPr>
              <a:t>Képfelirat</a:t>
            </a:r>
          </a:p>
        </p:txBody>
      </p:sp>
    </p:spTree>
    <p:extLst>
      <p:ext uri="{BB962C8B-B14F-4D97-AF65-F5344CB8AC3E}">
        <p14:creationId xmlns:p14="http://schemas.microsoft.com/office/powerpoint/2010/main" val="170551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8650"/>
            <a:ext cx="10515600" cy="7762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1B02FAB-1B16-9A4A-B575-638A69EC260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846661"/>
              </p:ext>
            </p:extLst>
          </p:nvPr>
        </p:nvGraphicFramePr>
        <p:xfrm>
          <a:off x="838200" y="2149232"/>
          <a:ext cx="10515600" cy="27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689790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719424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6303462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65689874"/>
                    </a:ext>
                  </a:extLst>
                </a:gridCol>
              </a:tblGrid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bg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1086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888946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2858547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125545"/>
                  </a:ext>
                </a:extLst>
              </a:tr>
              <a:tr h="553430"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/>
                        <a:t>Adat</a:t>
                      </a:r>
                      <a:endParaRPr lang="hu-HU" b="0" i="0">
                        <a:solidFill>
                          <a:schemeClr val="tx1"/>
                        </a:solidFill>
                        <a:latin typeface="Calibri Regular"/>
                        <a:ea typeface="Roboto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308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8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szövegg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6DF2-EEEC-194F-B7E8-A2B929AF87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24050"/>
            <a:ext cx="10515600" cy="750888"/>
          </a:xfrm>
        </p:spPr>
        <p:txBody>
          <a:bodyPr/>
          <a:lstStyle/>
          <a:p>
            <a:r>
              <a:rPr lang="en-US" err="1"/>
              <a:t>Dia</a:t>
            </a:r>
            <a:r>
              <a:rPr lang="en-US"/>
              <a:t> </a:t>
            </a:r>
            <a:r>
              <a:rPr lang="en-US" err="1"/>
              <a:t>címe</a:t>
            </a:r>
            <a:endParaRPr lang="hu-HU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5D6960E-844D-A94F-A6CE-679E7B63D3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6088365"/>
              </p:ext>
            </p:extLst>
          </p:nvPr>
        </p:nvGraphicFramePr>
        <p:xfrm>
          <a:off x="7351202" y="1709876"/>
          <a:ext cx="3509396" cy="3815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698">
                  <a:extLst>
                    <a:ext uri="{9D8B030D-6E8A-4147-A177-3AD203B41FA5}">
                      <a16:colId xmlns:a16="http://schemas.microsoft.com/office/drawing/2014/main" val="3904232309"/>
                    </a:ext>
                  </a:extLst>
                </a:gridCol>
                <a:gridCol w="1754698">
                  <a:extLst>
                    <a:ext uri="{9D8B030D-6E8A-4147-A177-3AD203B41FA5}">
                      <a16:colId xmlns:a16="http://schemas.microsoft.com/office/drawing/2014/main" val="1413416836"/>
                    </a:ext>
                  </a:extLst>
                </a:gridCol>
              </a:tblGrid>
              <a:tr h="555653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CÍM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bg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7630355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1721114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453176"/>
                  </a:ext>
                </a:extLst>
              </a:tr>
              <a:tr h="1086500"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ln>
                            <a:noFill/>
                          </a:ln>
                        </a:rPr>
                        <a:t>adat</a:t>
                      </a:r>
                      <a:endParaRPr lang="hu-HU" b="0" i="0">
                        <a:ln>
                          <a:noFill/>
                        </a:ln>
                        <a:solidFill>
                          <a:schemeClr val="tx1"/>
                        </a:solidFill>
                        <a:latin typeface="Calibri Regular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84615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E61FA0-4705-F749-9C47-FF7F7C4B0E2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709875"/>
            <a:ext cx="5181600" cy="38151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err="1"/>
              <a:t>Szöveg</a:t>
            </a:r>
            <a:endParaRPr lang="en-US"/>
          </a:p>
          <a:p>
            <a:pPr lvl="1"/>
            <a:r>
              <a:rPr lang="en-US" err="1"/>
              <a:t>Szöveg</a:t>
            </a:r>
            <a:endParaRPr lang="en-US"/>
          </a:p>
          <a:p>
            <a:pPr lvl="2"/>
            <a:r>
              <a:rPr lang="en-US" err="1"/>
              <a:t>Szöveg</a:t>
            </a:r>
            <a:endParaRPr lang="en-US"/>
          </a:p>
          <a:p>
            <a:pPr lvl="3"/>
            <a:r>
              <a:rPr lang="en-US" err="1"/>
              <a:t>Szöveg</a:t>
            </a:r>
            <a:endParaRPr lang="en-US"/>
          </a:p>
          <a:p>
            <a:pPr lvl="4"/>
            <a:r>
              <a:rPr lang="en-US" err="1"/>
              <a:t>Szöveg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568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46F77-97D4-8043-8134-2F281EBEE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here to edit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B4419-8F96-3D47-B5EF-C13513C34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67871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90" r:id="rId7"/>
    <p:sldLayoutId id="2147483683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80" r:id="rId14"/>
    <p:sldLayoutId id="2147483681" r:id="rId15"/>
    <p:sldLayoutId id="2147483679" r:id="rId16"/>
    <p:sldLayoutId id="214748368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strike="noStrike" kern="1200" baseline="0">
          <a:solidFill>
            <a:schemeClr val="tx1"/>
          </a:solidFill>
          <a:latin typeface="Calibri Regular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00000"/>
        <a:buFont typeface="Wingdings" pitchFamily="2" charset="2"/>
        <a:buChar char="§"/>
        <a:defRPr sz="2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4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20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Wingdings" pitchFamily="2" charset="2"/>
        <a:buChar char="§"/>
        <a:defRPr sz="18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96A3-A0E0-534B-B259-EDEE2D12F8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/>
              <a:t>A Szakmajegyzékben szereplő szakmák digitáliskompetencia jártassági szintjeinek felülvizsgálata – fejlesztés bemutatása, eredmények ismertetése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4D1134-AB4D-F140-B09F-234FC98CF3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5119"/>
            <a:ext cx="9144000" cy="1170472"/>
          </a:xfrm>
        </p:spPr>
        <p:txBody>
          <a:bodyPr>
            <a:normAutofit/>
          </a:bodyPr>
          <a:lstStyle/>
          <a:p>
            <a:r>
              <a:rPr lang="hu-HU"/>
              <a:t>Horváthné Felföldi Helga</a:t>
            </a:r>
          </a:p>
          <a:p>
            <a:endParaRPr lang="hu-HU"/>
          </a:p>
          <a:p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9988A-C3B7-8F40-B9BE-08888967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3226838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hu-HU"/>
            </a:defPPr>
            <a:lvl1pPr marL="0" algn="l" defTabSz="914400" rtl="0" eaLnBrk="1" latinLnBrk="0" hangingPunct="1">
              <a:defRPr sz="2100" b="1" i="0" kern="1200" baseline="0">
                <a:solidFill>
                  <a:schemeClr val="tx2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2021.11.30.</a:t>
            </a:r>
          </a:p>
        </p:txBody>
      </p:sp>
    </p:spTree>
    <p:extLst>
      <p:ext uri="{BB962C8B-B14F-4D97-AF65-F5344CB8AC3E}">
        <p14:creationId xmlns:p14="http://schemas.microsoft.com/office/powerpoint/2010/main" val="80451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60AB69F-8CD6-44C5-8981-098FB3365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2555"/>
            <a:ext cx="9144000" cy="2203678"/>
          </a:xfrm>
        </p:spPr>
        <p:txBody>
          <a:bodyPr/>
          <a:lstStyle/>
          <a:p>
            <a:r>
              <a:rPr lang="hu-HU"/>
              <a:t>Köszönöm a figyelmet!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AD5F512-1D7A-4F61-ACDC-9ECCCAE11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678308"/>
            <a:ext cx="6447184" cy="1009109"/>
          </a:xfrm>
        </p:spPr>
        <p:txBody>
          <a:bodyPr>
            <a:normAutofit/>
          </a:bodyPr>
          <a:lstStyle/>
          <a:p>
            <a:r>
              <a:rPr lang="hu-HU" cap="none"/>
              <a:t>Elérhetőség: felfoldi.helga@djnkft.hu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52D213-09AB-41EC-AD6C-383FD57F6F1B}"/>
              </a:ext>
            </a:extLst>
          </p:cNvPr>
          <p:cNvSpPr txBox="1">
            <a:spLocks/>
          </p:cNvSpPr>
          <p:nvPr/>
        </p:nvSpPr>
        <p:spPr>
          <a:xfrm>
            <a:off x="3727342" y="2686165"/>
            <a:ext cx="4866468" cy="742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400" kern="1200" cap="all" baseline="0">
                <a:solidFill>
                  <a:schemeClr val="tx2"/>
                </a:solidFill>
                <a:latin typeface="Roboto Light" panose="02000000000000000000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8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130000"/>
              <a:buFont typeface="Wingdings" pitchFamily="2" charset="2"/>
              <a:buNone/>
              <a:defRPr sz="1600" kern="1200" baseline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cap="none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7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80C7AE-EFE4-419B-993C-DA7218A2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/>
              <a:t>A fejlesztés megvalósítása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E3EB277-6AA4-40AC-AE23-64551FCD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/>
            <a:r>
              <a:rPr lang="hu-HU"/>
              <a:t>A fejlesztés a Digitális Jólét Nonprofit Kft. keretében a Digitális Szakképzési és Felnőttképzési Módszertani Központban a Magyar Kereskedelmi Iparkamara és a Nemzeti Agrárgazdasági Kamara megbízásából a Mondolat Iroda Kft. közreműködésével valósult meg.</a:t>
            </a:r>
          </a:p>
          <a:p>
            <a:pPr marL="0" indent="0" algn="just">
              <a:buNone/>
            </a:pPr>
            <a:endParaRPr lang="hu-HU"/>
          </a:p>
          <a:p>
            <a:pPr algn="just"/>
            <a:r>
              <a:rPr lang="hu-HU"/>
              <a:t>A fejlesztés időtartama: 2021 májusától – 2021 novemberéig</a:t>
            </a:r>
          </a:p>
          <a:p>
            <a:pPr algn="just"/>
            <a:endParaRPr lang="hu-HU"/>
          </a:p>
          <a:p>
            <a:pPr algn="just"/>
            <a:r>
              <a:rPr lang="hu-HU"/>
              <a:t>A fejlesztés célja: </a:t>
            </a:r>
            <a:r>
              <a:rPr lang="hu-HU" sz="2800">
                <a:effectLst/>
                <a:ea typeface="Roboto" panose="02000000000000000000" pitchFamily="2" charset="0"/>
              </a:rPr>
              <a:t>A Szakmajegyzékben szereplő szakmák szakmai digitáliskompetencia-készleteinek elkészítése, és  digitáliskompetencia jártassági szintjeik beazonosítása a képzési és kimeneti követelmények elemzése alapján.</a:t>
            </a:r>
          </a:p>
          <a:p>
            <a:pPr marL="0" indent="0" algn="just">
              <a:buNone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64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FC0EFB-EFCD-4E73-A3AF-B563A850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/>
              <a:t>Előzmények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49CF9E-EB91-4D52-B17E-56CC559BC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u-HU" sz="4400" b="1">
                <a:effectLst/>
                <a:ea typeface="Roboto" panose="02000000000000000000" pitchFamily="2" charset="0"/>
              </a:rPr>
              <a:t>Szakképzés 4.0</a:t>
            </a:r>
          </a:p>
          <a:p>
            <a:pPr marL="0" indent="0" algn="just">
              <a:buNone/>
            </a:pPr>
            <a:r>
              <a:rPr lang="hu-HU" sz="3200">
                <a:ea typeface="Roboto" panose="02000000000000000000" pitchFamily="2" charset="0"/>
              </a:rPr>
              <a:t>(</a:t>
            </a:r>
            <a:r>
              <a:rPr lang="hu-HU" sz="3200"/>
              <a:t>1168/2019. (III. 28.) Korm. határozat</a:t>
            </a:r>
            <a:r>
              <a:rPr lang="hu-HU" sz="3200">
                <a:ea typeface="Roboto" panose="02000000000000000000" pitchFamily="2" charset="0"/>
              </a:rPr>
              <a:t>)</a:t>
            </a:r>
            <a:endParaRPr lang="hu-HU" sz="3200">
              <a:effectLst/>
              <a:ea typeface="Roboto" panose="02000000000000000000" pitchFamily="2" charset="0"/>
            </a:endParaRPr>
          </a:p>
          <a:p>
            <a:pPr marL="0" indent="0" fontAlgn="base">
              <a:buNone/>
            </a:pPr>
            <a:r>
              <a:rPr lang="hu-HU" sz="3200" b="1">
                <a:effectLst/>
                <a:ea typeface="Calibri" panose="020F0502020204030204" pitchFamily="34" charset="0"/>
              </a:rPr>
              <a:t>3. BEAVATKOZÁS: </a:t>
            </a:r>
            <a:r>
              <a:rPr lang="en-US" sz="3200" b="1">
                <a:effectLst/>
                <a:ea typeface="Calibri" panose="020F0502020204030204" pitchFamily="34" charset="0"/>
              </a:rPr>
              <a:t>​</a:t>
            </a:r>
            <a:r>
              <a:rPr lang="hu-HU" sz="3200" b="1">
                <a:effectLst/>
                <a:ea typeface="Calibri" panose="020F0502020204030204" pitchFamily="34" charset="0"/>
              </a:rPr>
              <a:t>„Minden képzésbe be kell épülnie az Ipar 4.0 követelményeinek és a szakmában elvárt digitális tartalmaknak”</a:t>
            </a:r>
            <a:r>
              <a:rPr lang="en-US" sz="3200" b="1">
                <a:effectLst/>
                <a:ea typeface="Calibri" panose="020F0502020204030204" pitchFamily="34" charset="0"/>
              </a:rPr>
              <a:t>​</a:t>
            </a:r>
            <a:endParaRPr lang="hu-HU" sz="3200" b="1">
              <a:effectLst/>
              <a:ea typeface="Calibri" panose="020F0502020204030204" pitchFamily="34" charset="0"/>
            </a:endParaRPr>
          </a:p>
          <a:p>
            <a:pPr marL="0" lvl="0" indent="0" algn="just" fontAlgn="base">
              <a:buSzPts val="1000"/>
              <a:buNone/>
              <a:tabLst>
                <a:tab pos="457200" algn="l"/>
              </a:tabLst>
            </a:pPr>
            <a:r>
              <a:rPr lang="hu-HU" sz="2800">
                <a:effectLst/>
                <a:ea typeface="Calibri" panose="020F0502020204030204" pitchFamily="34" charset="0"/>
              </a:rPr>
              <a:t>„Ágazatonként szükséges definiálni, hogy a digitalizáció milyen tudást, képességeket és készségeket igényel. Minden szakmai képzésébe be kell épülnie a digitális tartalmaknak, a kimeneti követelményekben meg kell jelennie a gyakorlatban alkalmazható digitális tudásnak.”</a:t>
            </a:r>
            <a:r>
              <a:rPr lang="en-US" sz="2800">
                <a:effectLst/>
                <a:ea typeface="Calibri" panose="020F0502020204030204" pitchFamily="34" charset="0"/>
              </a:rPr>
              <a:t>​</a:t>
            </a:r>
            <a:endParaRPr lang="hu-HU" sz="2800">
              <a:effectLst/>
              <a:ea typeface="Calibri" panose="020F0502020204030204" pitchFamily="34" charset="0"/>
            </a:endParaRPr>
          </a:p>
          <a:p>
            <a:pPr algn="just"/>
            <a:r>
              <a:rPr lang="hu-HU" sz="4400" b="1">
                <a:effectLst/>
                <a:ea typeface="Roboto" panose="02000000000000000000" pitchFamily="2" charset="0"/>
              </a:rPr>
              <a:t>Szakmajegyzék</a:t>
            </a:r>
          </a:p>
          <a:p>
            <a:pPr marL="0" indent="0" algn="just">
              <a:buNone/>
            </a:pPr>
            <a:r>
              <a:rPr lang="hu-HU" sz="3200" b="1">
                <a:ea typeface="Roboto" panose="02000000000000000000" pitchFamily="2" charset="0"/>
              </a:rPr>
              <a:t>(</a:t>
            </a:r>
            <a:r>
              <a:rPr lang="hu-HU" sz="3200">
                <a:effectLst/>
              </a:rPr>
              <a:t>12/2020. (II. 7.) Korm. </a:t>
            </a:r>
            <a:r>
              <a:rPr lang="hu-HU" sz="3200"/>
              <a:t>R</a:t>
            </a:r>
            <a:r>
              <a:rPr lang="hu-HU" sz="3200">
                <a:effectLst/>
              </a:rPr>
              <a:t>endelet 1. </a:t>
            </a:r>
            <a:r>
              <a:rPr lang="hu-HU" sz="3200"/>
              <a:t>melléklete)</a:t>
            </a:r>
            <a:endParaRPr lang="hu-HU" sz="3200">
              <a:effectLst/>
            </a:endParaRPr>
          </a:p>
          <a:p>
            <a:pPr marL="0" indent="0" algn="just">
              <a:buNone/>
            </a:pPr>
            <a:r>
              <a:rPr lang="hu-HU" sz="3200" b="1">
                <a:ea typeface="Roboto" panose="02000000000000000000" pitchFamily="2" charset="0"/>
              </a:rPr>
              <a:t>Digitális Kompetencia Keretrendszer szint</a:t>
            </a:r>
          </a:p>
          <a:p>
            <a:endParaRPr lang="hu-HU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EFF2CB5-2B13-49E2-B65D-A797C8B6B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141" y="170896"/>
            <a:ext cx="285750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002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32315A7-947C-40E2-8BA0-1A039B14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650"/>
            <a:ext cx="10515600" cy="776288"/>
          </a:xfrm>
        </p:spPr>
        <p:txBody>
          <a:bodyPr anchor="b">
            <a:normAutofit/>
          </a:bodyPr>
          <a:lstStyle/>
          <a:p>
            <a:r>
              <a:rPr lang="hu-HU" b="1"/>
              <a:t>Fejlesztés folyamata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9CB2C92-09DA-4B28-90B5-6CCFDC7582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09875"/>
            <a:ext cx="5181600" cy="46809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1800" b="1"/>
              <a:t>1. Pilot 8 szakmában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Módszertani útmutató és a sablon kidolgozása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Szakértők felkészítése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8 szakma vizsgálata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Workshop a fejlesztés tapasztalatairól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Módszertani útmutató és a sablon véglegesítése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1800"/>
          </a:p>
          <a:p>
            <a:pPr marL="0" indent="0">
              <a:buNone/>
            </a:pPr>
            <a:r>
              <a:rPr lang="hu-HU" sz="1800" b="1"/>
              <a:t>2. 167 szakma vizsgálata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Szakértők felkészítése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Ágazati alapoktatás vizsgálata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1800"/>
              <a:t>Szakirányú oktatás vizsgálata</a:t>
            </a:r>
          </a:p>
          <a:p>
            <a:pPr marL="0" indent="0">
              <a:buNone/>
            </a:pPr>
            <a:r>
              <a:rPr lang="hu-HU" sz="1800"/>
              <a:t>	- szakma/szakmairányok közös</a:t>
            </a:r>
          </a:p>
          <a:p>
            <a:pPr marL="0" indent="0">
              <a:buNone/>
            </a:pPr>
            <a:r>
              <a:rPr lang="hu-HU" sz="1800"/>
              <a:t>	- szakmairányok 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150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D582C8A2-E238-4D94-8052-35AFFC7A0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88196"/>
            <a:ext cx="5181600" cy="19973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428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4D8AD0-58AE-4689-A618-4C170D1FD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/>
              <a:t>A szakértői munka folyamata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B6CC9D7-E780-4A9D-98D8-F7AE5CA36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825625"/>
            <a:ext cx="10966174" cy="4316758"/>
          </a:xfrm>
        </p:spPr>
        <p:txBody>
          <a:bodyPr>
            <a:normAutofit fontScale="77500" lnSpcReduction="20000"/>
          </a:bodyPr>
          <a:lstStyle/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hu-HU" sz="2800">
                <a:ea typeface="Roboto"/>
                <a:cs typeface="Times New Roman"/>
              </a:rPr>
              <a:t>A tanulási eredmények alapján </a:t>
            </a:r>
            <a:r>
              <a:rPr lang="hu-HU" sz="2800" b="1">
                <a:ea typeface="Roboto"/>
                <a:cs typeface="Times New Roman"/>
              </a:rPr>
              <a:t>szakmai digitális tevékenységek </a:t>
            </a:r>
            <a:r>
              <a:rPr lang="hu-HU" sz="2800">
                <a:ea typeface="Roboto"/>
                <a:cs typeface="Times New Roman"/>
              </a:rPr>
              <a:t>meghatározása – ha szükséges, új tevékenységek meghatározása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hu-HU" sz="2800">
                <a:ea typeface="Roboto"/>
                <a:cs typeface="Times New Roman"/>
              </a:rPr>
              <a:t>A szakmai digitális tevékenységek végrehajtásához szükséges </a:t>
            </a:r>
            <a:r>
              <a:rPr lang="hu-HU" sz="2800" b="1">
                <a:ea typeface="Roboto"/>
                <a:cs typeface="Times New Roman"/>
              </a:rPr>
              <a:t>digitális jártassági szintek</a:t>
            </a:r>
            <a:r>
              <a:rPr lang="hu-HU" sz="2800">
                <a:ea typeface="Roboto"/>
                <a:cs typeface="Times New Roman"/>
              </a:rPr>
              <a:t> (1-8) meghatározása a </a:t>
            </a:r>
            <a:r>
              <a:rPr lang="hu-HU" sz="2800" err="1">
                <a:ea typeface="Roboto"/>
                <a:cs typeface="Times New Roman"/>
              </a:rPr>
              <a:t>DigKomp</a:t>
            </a:r>
            <a:r>
              <a:rPr lang="hu-HU" sz="2800">
                <a:ea typeface="Roboto"/>
                <a:cs typeface="Times New Roman"/>
              </a:rPr>
              <a:t> Állampolgári Digitáliskompetencia-keret követelményrendszere (5 kompetenciaterület és 21 kompetenciaelem) alapján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hu-HU" sz="2800">
                <a:ea typeface="Roboto"/>
                <a:cs typeface="Times New Roman"/>
              </a:rPr>
              <a:t>Javaslat megfogalmazása az ágazati alapoktatás/szakma (szakirányú oktatás) digitáliskompetencia jártassági szintjére: </a:t>
            </a:r>
            <a:r>
              <a:rPr lang="hu-HU" sz="2800" b="1">
                <a:ea typeface="Roboto"/>
                <a:cs typeface="Times New Roman"/>
              </a:rPr>
              <a:t>digitáliskompetencia profil kialakítása</a:t>
            </a:r>
            <a:r>
              <a:rPr lang="hu-HU" sz="2800">
                <a:ea typeface="Roboto"/>
                <a:cs typeface="Times New Roman"/>
              </a:rPr>
              <a:t>- 5 db szám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hu-HU" sz="2800" b="1">
                <a:ea typeface="Roboto"/>
                <a:cs typeface="Times New Roman"/>
              </a:rPr>
              <a:t>Szakmai kompetenciaterületek </a:t>
            </a:r>
            <a:r>
              <a:rPr lang="hu-HU" sz="2800">
                <a:ea typeface="Roboto"/>
                <a:cs typeface="Times New Roman"/>
              </a:rPr>
              <a:t>meghatározása (</a:t>
            </a:r>
            <a:r>
              <a:rPr lang="hu-HU" sz="2800" err="1">
                <a:ea typeface="Roboto"/>
                <a:cs typeface="Times New Roman"/>
              </a:rPr>
              <a:t>max</a:t>
            </a:r>
            <a:r>
              <a:rPr lang="hu-HU" sz="2800">
                <a:ea typeface="Roboto"/>
                <a:cs typeface="Times New Roman"/>
              </a:rPr>
              <a:t>. 10 db).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hu-HU" sz="2800">
                <a:ea typeface="Roboto"/>
                <a:cs typeface="Times New Roman"/>
              </a:rPr>
              <a:t>A szakmai digitális tevékenységek hozzárendelése a szakmai kompetenciaterületekhez: </a:t>
            </a:r>
            <a:r>
              <a:rPr lang="hu-HU" sz="2800" b="1">
                <a:ea typeface="Roboto"/>
                <a:cs typeface="Times New Roman"/>
              </a:rPr>
              <a:t>digitáliskompetencia-készlet kidolgozása</a:t>
            </a:r>
          </a:p>
        </p:txBody>
      </p:sp>
    </p:spTree>
    <p:extLst>
      <p:ext uri="{BB962C8B-B14F-4D97-AF65-F5344CB8AC3E}">
        <p14:creationId xmlns:p14="http://schemas.microsoft.com/office/powerpoint/2010/main" val="3081139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2C2E18-6BAE-45C3-8221-B32E5AD1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/>
              <a:t>A fejlesztés eredménye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7D550B7-883A-4084-BD4D-EA79A52D8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/>
              <a:t>23 Ágazati alapoktatás és 175 szakma (szakirányú oktatás) esetében</a:t>
            </a:r>
          </a:p>
          <a:p>
            <a:r>
              <a:rPr lang="hu-HU" sz="2400" b="1"/>
              <a:t>Digitáliskompetencia-profil</a:t>
            </a:r>
            <a:r>
              <a:rPr lang="hu-HU" sz="2400"/>
              <a:t> </a:t>
            </a:r>
            <a:r>
              <a:rPr lang="hu-HU" sz="2400" b="1"/>
              <a:t>kialakítása </a:t>
            </a:r>
            <a:r>
              <a:rPr lang="hu-HU" sz="2400"/>
              <a:t>- 5 jártassági szintet jelölő szám:</a:t>
            </a:r>
          </a:p>
          <a:p>
            <a:pPr marL="0" indent="0">
              <a:buNone/>
            </a:pPr>
            <a:r>
              <a:rPr lang="hu-HU" sz="2000"/>
              <a:t>	</a:t>
            </a:r>
            <a:r>
              <a:rPr lang="hu-HU" sz="2200"/>
              <a:t>1. </a:t>
            </a:r>
            <a:r>
              <a:rPr lang="hu-HU" sz="22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Információk és adatok kezelése, használata</a:t>
            </a:r>
          </a:p>
          <a:p>
            <a:pPr marL="0" indent="0">
              <a:buNone/>
            </a:pPr>
            <a:r>
              <a:rPr lang="hu-HU" sz="2200">
                <a:cs typeface="Arial" panose="020B0604020202020204" pitchFamily="34" charset="0"/>
              </a:rPr>
              <a:t>	2.</a:t>
            </a:r>
            <a:r>
              <a:rPr lang="hu-HU" sz="2200">
                <a:effectLst/>
                <a:ea typeface="Calibri" panose="020F0502020204030204" pitchFamily="34" charset="0"/>
              </a:rPr>
              <a:t> Kommunikáció és együttműködés</a:t>
            </a:r>
          </a:p>
          <a:p>
            <a:pPr marL="0" indent="0">
              <a:buNone/>
            </a:pPr>
            <a:r>
              <a:rPr lang="hu-HU" sz="2200">
                <a:ea typeface="Calibri" panose="020F0502020204030204" pitchFamily="34" charset="0"/>
              </a:rPr>
              <a:t>	3. </a:t>
            </a:r>
            <a:r>
              <a:rPr lang="hu-HU" sz="22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Digitális tartalmak létrehozása</a:t>
            </a:r>
          </a:p>
          <a:p>
            <a:pPr marL="0" indent="0">
              <a:buNone/>
            </a:pPr>
            <a:r>
              <a:rPr lang="hu-HU" sz="2200">
                <a:ea typeface="Calibri" panose="020F0502020204030204" pitchFamily="34" charset="0"/>
                <a:cs typeface="Arial" panose="020B0604020202020204" pitchFamily="34" charset="0"/>
              </a:rPr>
              <a:t>	4. Biztonság</a:t>
            </a:r>
          </a:p>
          <a:p>
            <a:pPr marL="0" indent="0">
              <a:buNone/>
            </a:pPr>
            <a:r>
              <a:rPr lang="hu-HU" sz="22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	5. Különféle problémák kezelése</a:t>
            </a:r>
          </a:p>
          <a:p>
            <a:r>
              <a:rPr lang="hu-HU" sz="2400" b="1">
                <a:effectLst/>
                <a:ea typeface="Calibri" panose="020F0502020204030204" pitchFamily="34" charset="0"/>
              </a:rPr>
              <a:t>Digitáliskompetencia-készlet kidolgozása</a:t>
            </a:r>
          </a:p>
          <a:p>
            <a:pPr marL="0" indent="0">
              <a:buNone/>
            </a:pPr>
            <a:r>
              <a:rPr lang="hu-HU" sz="2200">
                <a:ea typeface="Roboto"/>
                <a:cs typeface="Times New Roman"/>
              </a:rPr>
              <a:t>Szakmai területekhez rendelt azon szakmai digitális tevékenységek, melyek a tanulási eredmények alapján kerültek megfogalmazásra</a:t>
            </a:r>
            <a:r>
              <a:rPr lang="hu-HU" sz="2400">
                <a:ea typeface="Roboto"/>
                <a:cs typeface="Times New Roman"/>
              </a:rPr>
              <a:t>.</a:t>
            </a:r>
            <a:endParaRPr lang="hu-HU" sz="240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hu-HU" sz="2400" b="1">
              <a:effectLst/>
              <a:ea typeface="Calibri" panose="020F0502020204030204" pitchFamily="34" charset="0"/>
            </a:endParaRPr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4214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CB9701-F2EA-4CC6-89D0-8B0472C63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94" y="69574"/>
            <a:ext cx="10515600" cy="526774"/>
          </a:xfrm>
        </p:spPr>
        <p:txBody>
          <a:bodyPr>
            <a:noAutofit/>
          </a:bodyPr>
          <a:lstStyle/>
          <a:p>
            <a:r>
              <a:rPr lang="hu-HU" sz="3200" b="1"/>
              <a:t>Digitáliskompetencia jártassági szint beazonosítása (részlet)</a:t>
            </a:r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9564EBB1-19C6-4A3A-BC90-260333642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808352"/>
              </p:ext>
            </p:extLst>
          </p:nvPr>
        </p:nvGraphicFramePr>
        <p:xfrm>
          <a:off x="414669" y="776288"/>
          <a:ext cx="11483163" cy="5067922"/>
        </p:xfrm>
        <a:graphic>
          <a:graphicData uri="http://schemas.openxmlformats.org/drawingml/2006/table">
            <a:tbl>
              <a:tblPr/>
              <a:tblGrid>
                <a:gridCol w="1421930">
                  <a:extLst>
                    <a:ext uri="{9D8B030D-6E8A-4147-A177-3AD203B41FA5}">
                      <a16:colId xmlns:a16="http://schemas.microsoft.com/office/drawing/2014/main" val="4207822050"/>
                    </a:ext>
                  </a:extLst>
                </a:gridCol>
                <a:gridCol w="1540425">
                  <a:extLst>
                    <a:ext uri="{9D8B030D-6E8A-4147-A177-3AD203B41FA5}">
                      <a16:colId xmlns:a16="http://schemas.microsoft.com/office/drawing/2014/main" val="1397536845"/>
                    </a:ext>
                  </a:extLst>
                </a:gridCol>
                <a:gridCol w="1508108">
                  <a:extLst>
                    <a:ext uri="{9D8B030D-6E8A-4147-A177-3AD203B41FA5}">
                      <a16:colId xmlns:a16="http://schemas.microsoft.com/office/drawing/2014/main" val="2439441047"/>
                    </a:ext>
                  </a:extLst>
                </a:gridCol>
                <a:gridCol w="1475792">
                  <a:extLst>
                    <a:ext uri="{9D8B030D-6E8A-4147-A177-3AD203B41FA5}">
                      <a16:colId xmlns:a16="http://schemas.microsoft.com/office/drawing/2014/main" val="802594239"/>
                    </a:ext>
                  </a:extLst>
                </a:gridCol>
                <a:gridCol w="2601884">
                  <a:extLst>
                    <a:ext uri="{9D8B030D-6E8A-4147-A177-3AD203B41FA5}">
                      <a16:colId xmlns:a16="http://schemas.microsoft.com/office/drawing/2014/main" val="3058253222"/>
                    </a:ext>
                  </a:extLst>
                </a:gridCol>
                <a:gridCol w="800461">
                  <a:extLst>
                    <a:ext uri="{9D8B030D-6E8A-4147-A177-3AD203B41FA5}">
                      <a16:colId xmlns:a16="http://schemas.microsoft.com/office/drawing/2014/main" val="121921751"/>
                    </a:ext>
                  </a:extLst>
                </a:gridCol>
                <a:gridCol w="800461">
                  <a:extLst>
                    <a:ext uri="{9D8B030D-6E8A-4147-A177-3AD203B41FA5}">
                      <a16:colId xmlns:a16="http://schemas.microsoft.com/office/drawing/2014/main" val="944306675"/>
                    </a:ext>
                  </a:extLst>
                </a:gridCol>
                <a:gridCol w="800461">
                  <a:extLst>
                    <a:ext uri="{9D8B030D-6E8A-4147-A177-3AD203B41FA5}">
                      <a16:colId xmlns:a16="http://schemas.microsoft.com/office/drawing/2014/main" val="820353003"/>
                    </a:ext>
                  </a:extLst>
                </a:gridCol>
                <a:gridCol w="533641">
                  <a:extLst>
                    <a:ext uri="{9D8B030D-6E8A-4147-A177-3AD203B41FA5}">
                      <a16:colId xmlns:a16="http://schemas.microsoft.com/office/drawing/2014/main" val="3041800469"/>
                    </a:ext>
                  </a:extLst>
                </a:gridCol>
              </a:tblGrid>
              <a:tr h="1127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Készségek, képességek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Ismeretek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Elvárt viselkedésmódok,</a:t>
                      </a:r>
                    </a:p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attitűdök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Önállóság és felelősség mértéke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tanulási eredményekben megjelenítendő szakmai digitális tevékenységek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6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Információk és adatok kezelése, használata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793434"/>
                  </a:ext>
                </a:extLst>
              </a:tr>
              <a:tr h="106051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Adatok, információk és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digitális tartalmak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böngészése, keresése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és szűrése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Adatok, információk és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digitális tartalmak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kiértékelése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Adatok, információk</a:t>
                      </a:r>
                    </a:p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 és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digitális tartalmak</a:t>
                      </a:r>
                      <a:b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</a:br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kezelése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Kompetencia terület legmagasabb DigKomp jártassági szintje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873061"/>
                  </a:ext>
                </a:extLst>
              </a:tr>
              <a:tr h="389466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munka-, tűz- és balesetvédelmi, környezetvédelmi jogi és higiéniai követelmények, valamint ergonómiai szempontok szerint alakítja ki munkakörnyezetét a kéz-és lábápoló szalonban.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Tudja a munka-, tűz- és balesetvédelmi, környezetvédelmi szabályokat, jogi és higiéniai követelményeket, valamint ergonómiai szempontokat a kéz- és lábápoló szalonban.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Szem előtt tartja az ergonómiai követelményeket a munkakörnyezet kialakítása során.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Kreatívan, felelősen önállóan választ a munka-, tűz- és balesetvédelmi, környezetvédelmi jogi, és higiéniai szabályoknak megfelelő munkakörnyezet kialakítási lehetőségek közül.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digitális térben kikeresi a biztonságos, higiénikus és környezettudatos munkavégzéshez kapcsolódó szabályzókat, az adott jogszabályt megnyitja, a jogszabályban történő kulcsszavas keresést elvégzi, a szükséges tartalmakat kiszűri. Munkabaleseti sablont tölt ki minta nyomtatvány alapján szövegszerkesztő program használatával. Használja az elsősegélynyújtást segítő, hiteles forrásból származó internetes tartalmakat. A veszélyes hulladék kezelésével kapcsolatos dokumentációt keres, gyűjt az interneten, rendszerez és tárol. </a:t>
                      </a:r>
                      <a:r>
                        <a:rPr lang="hu-HU" sz="1050" b="0" i="0" u="none" strike="noStrike">
                          <a:solidFill>
                            <a:srgbClr val="FF0000"/>
                          </a:solidFill>
                          <a:effectLst/>
                          <a:latin typeface="Roboto" panose="02000000000000000000" pitchFamily="2" charset="0"/>
                        </a:rPr>
                        <a:t> </a:t>
                      </a:r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Munka-, tűz-, baleset-, környezetvédelmi, jogi és higiéniai követelményekkel kapcsolatos elektronikus nyilvántartást vezet, dokumentumot szerkeszt és tárol. Az ergonómikus kéz- és lábápoló szalon kialakításához digitális megoldásokat keres és jelenít meg szoftver segítségével. A tárolt adatokat jelszóval vagy biometrikus védett külső adattárolóra menti.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26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87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EDEDFF-41AB-4553-9512-BC0A3014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776288"/>
          </a:xfrm>
        </p:spPr>
        <p:txBody>
          <a:bodyPr anchor="b">
            <a:normAutofit/>
          </a:bodyPr>
          <a:lstStyle/>
          <a:p>
            <a:r>
              <a:rPr lang="hu-HU" b="1"/>
              <a:t>Digitáliskompetencia-profil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18E90B50-5B84-45DE-B7FB-EC73452D35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8"/>
            <a:ext cx="10995837" cy="41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48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057666-1F0A-46FF-B76E-2CF7349A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158" y="0"/>
            <a:ext cx="10515600" cy="675223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u-HU" sz="4400" b="1">
                <a:effectLst/>
              </a:rPr>
              <a:t>Digitáliskompetencia-készlet (részlet)</a:t>
            </a:r>
            <a:endParaRPr lang="hu-HU" sz="4400"/>
          </a:p>
        </p:txBody>
      </p:sp>
      <p:graphicFrame>
        <p:nvGraphicFramePr>
          <p:cNvPr id="3" name="Tartalom helye 2">
            <a:extLst>
              <a:ext uri="{FF2B5EF4-FFF2-40B4-BE49-F238E27FC236}">
                <a16:creationId xmlns:a16="http://schemas.microsoft.com/office/drawing/2014/main" id="{B23109A6-A48C-435B-8D78-55911C6B2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276728"/>
              </p:ext>
            </p:extLst>
          </p:nvPr>
        </p:nvGraphicFramePr>
        <p:xfrm>
          <a:off x="265814" y="675223"/>
          <a:ext cx="11497339" cy="5139168"/>
        </p:xfrm>
        <a:graphic>
          <a:graphicData uri="http://schemas.openxmlformats.org/drawingml/2006/table">
            <a:tbl>
              <a:tblPr/>
              <a:tblGrid>
                <a:gridCol w="4346553">
                  <a:extLst>
                    <a:ext uri="{9D8B030D-6E8A-4147-A177-3AD203B41FA5}">
                      <a16:colId xmlns:a16="http://schemas.microsoft.com/office/drawing/2014/main" val="3539042213"/>
                    </a:ext>
                  </a:extLst>
                </a:gridCol>
                <a:gridCol w="1150455">
                  <a:extLst>
                    <a:ext uri="{9D8B030D-6E8A-4147-A177-3AD203B41FA5}">
                      <a16:colId xmlns:a16="http://schemas.microsoft.com/office/drawing/2014/main" val="1505264834"/>
                    </a:ext>
                  </a:extLst>
                </a:gridCol>
                <a:gridCol w="1251118">
                  <a:extLst>
                    <a:ext uri="{9D8B030D-6E8A-4147-A177-3AD203B41FA5}">
                      <a16:colId xmlns:a16="http://schemas.microsoft.com/office/drawing/2014/main" val="2922938549"/>
                    </a:ext>
                  </a:extLst>
                </a:gridCol>
                <a:gridCol w="1136072">
                  <a:extLst>
                    <a:ext uri="{9D8B030D-6E8A-4147-A177-3AD203B41FA5}">
                      <a16:colId xmlns:a16="http://schemas.microsoft.com/office/drawing/2014/main" val="586794875"/>
                    </a:ext>
                  </a:extLst>
                </a:gridCol>
                <a:gridCol w="1186404">
                  <a:extLst>
                    <a:ext uri="{9D8B030D-6E8A-4147-A177-3AD203B41FA5}">
                      <a16:colId xmlns:a16="http://schemas.microsoft.com/office/drawing/2014/main" val="3468931785"/>
                    </a:ext>
                  </a:extLst>
                </a:gridCol>
                <a:gridCol w="1132079">
                  <a:extLst>
                    <a:ext uri="{9D8B030D-6E8A-4147-A177-3AD203B41FA5}">
                      <a16:colId xmlns:a16="http://schemas.microsoft.com/office/drawing/2014/main" val="383836919"/>
                    </a:ext>
                  </a:extLst>
                </a:gridCol>
                <a:gridCol w="1294658">
                  <a:extLst>
                    <a:ext uri="{9D8B030D-6E8A-4147-A177-3AD203B41FA5}">
                      <a16:colId xmlns:a16="http://schemas.microsoft.com/office/drawing/2014/main" val="1706188540"/>
                    </a:ext>
                  </a:extLst>
                </a:gridCol>
              </a:tblGrid>
              <a:tr h="2397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Szakmai digitális tevékenységek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Szakmai kompetenciaterület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276334"/>
                  </a:ext>
                </a:extLst>
              </a:tr>
              <a:tr h="78927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Kéz- és lábápoló szalon működtetése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Vendégkapcsolati feladatok elvégzése és a szolgáltatás előkészítése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Állapotfelmérés és kezelési terv készítés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technológiai folyamatok elvégzése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szolgáltatás befejezése és tanácsadás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Értékesítés és a szolgáltatáshoz kapcsolódó adminisztrációs feladatok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32137"/>
                  </a:ext>
                </a:extLst>
              </a:tr>
              <a:tr h="222632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digitális térben kikeresi a biztonságos, higiénikus és környezettudatos munkavégzéshez kapcsolódó szabályzókat, az adott jogszabályt megnyitja, a jogszabályban történő kulcsszavas keresést elvégzi, a szükséges tartalmakat kiszűri. Munkabaleseti sablont tölt ki minta nyomtatvány alapján szövegszerkesztő program használatával. Használja az elsősegélynyújtást segítő, hiteles forrásból származó internetes tartalmakat. A veszélyes hulladék kezelésével kapcsolatos dokumentációt keres, gyűjt az interneten, rendszerez és tárol.  Munka-, tűz-, baleset-, környezetvédelmi, jogi és higiéniai követelményekkel kapcsolatos elektronikus nyilvántartást vezet, dokumentumot szerkeszt és tárol. Az ergonómikus kéz- és lábápoló szalon kialakításához digitális megoldásokat keres és jelenít meg szoftver segítségével. A tárolt adatokat jelszóval vagy biometrikus védett külső adattárolóra menti.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1485"/>
                  </a:ext>
                </a:extLst>
              </a:tr>
              <a:tr h="18838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A digitális térben információkat gyűjt az eltérő munkavállalási, vállalkozási formákkal kapcsolatban. Szövegszerkesztő, online űrlapkitöltő programok alkalmazásával elkészíti a munkavállalással kapcsolatos dokumentumokat: önéletrajz, motivációs levél, névjegykártya, portfólió stb. Egyéb munkaügyi dokumentumokat gyűjt és értelmez az interneten: munkaszerződést, munkaszerződés kötelező mellékletét, munkaköri leírást, jelenléti ívet, bérjegyzéket, munkaviszonyt megszüntető iratokat stb. A munkaerőpiaci részvétel tudatos megválasztása érdekében a begyűjtött információk alapján választ az alkalmazotti és vállalkozói szerep között. A vállalkozási formának megfelelő elektronikus dokumentációt készít szövegszerkesztő, űrlapkitöltő és elektronikus jogtár alkalmazásával.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36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132078"/>
      </p:ext>
    </p:extLst>
  </p:cSld>
  <p:clrMapOvr>
    <a:masterClrMapping/>
  </p:clrMapOvr>
</p:sld>
</file>

<file path=ppt/theme/theme1.xml><?xml version="1.0" encoding="utf-8"?>
<a:theme xmlns:a="http://schemas.openxmlformats.org/drawingml/2006/main" name="djp_theme">
  <a:themeElements>
    <a:clrScheme name="djp 1">
      <a:dk1>
        <a:srgbClr val="3F484D"/>
      </a:dk1>
      <a:lt1>
        <a:srgbClr val="FFFFFF"/>
      </a:lt1>
      <a:dk2>
        <a:srgbClr val="3F484D"/>
      </a:dk2>
      <a:lt2>
        <a:srgbClr val="EFEFEF"/>
      </a:lt2>
      <a:accent1>
        <a:srgbClr val="262050"/>
      </a:accent1>
      <a:accent2>
        <a:srgbClr val="06AB71"/>
      </a:accent2>
      <a:accent3>
        <a:srgbClr val="EB0A32"/>
      </a:accent3>
      <a:accent4>
        <a:srgbClr val="68C0ED"/>
      </a:accent4>
      <a:accent5>
        <a:srgbClr val="8F8F92"/>
      </a:accent5>
      <a:accent6>
        <a:srgbClr val="3F484D"/>
      </a:accent6>
      <a:hlink>
        <a:srgbClr val="68C0ED"/>
      </a:hlink>
      <a:folHlink>
        <a:srgbClr val="68C0E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jp_ppt_sablon_20210917" id="{6FEB12F1-6EB4-1C44-99D5-434863A0D9B9}" vid="{0B9F55EF-D2FA-A14A-8CE3-A29B44B7F4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311e7baa-e752-4a4d-8ec9-b0a146266f7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886E3C0D227D14A91EC55D26F1EFEDD" ma:contentTypeVersion="14" ma:contentTypeDescription="Új dokumentum létrehozása." ma:contentTypeScope="" ma:versionID="c408c4268f0ac7b92da20794c8db54a2">
  <xsd:schema xmlns:xsd="http://www.w3.org/2001/XMLSchema" xmlns:xs="http://www.w3.org/2001/XMLSchema" xmlns:p="http://schemas.microsoft.com/office/2006/metadata/properties" xmlns:ns2="311e7baa-e752-4a4d-8ec9-b0a146266f76" xmlns:ns3="f03d997d-718e-44d7-a6f2-2936d784526f" targetNamespace="http://schemas.microsoft.com/office/2006/metadata/properties" ma:root="true" ma:fieldsID="0cf87ccbebdbb705529b9e98bda05139" ns2:_="" ns3:_="">
    <xsd:import namespace="311e7baa-e752-4a4d-8ec9-b0a146266f76"/>
    <xsd:import namespace="f03d997d-718e-44d7-a6f2-2936d78452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e7baa-e752-4a4d-8ec9-b0a146266f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Láttamozási állapot" ma:internalName="L_x00e1_ttamoz_x00e1_si_x0020__x00e1_llapot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d997d-718e-44d7-a6f2-2936d784526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06E75F-AAF6-41E9-81B7-BFF8D48228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13CD65-0870-4153-8948-D208DEACAF58}">
  <ds:schemaRefs>
    <ds:schemaRef ds:uri="311e7baa-e752-4a4d-8ec9-b0a146266f76"/>
    <ds:schemaRef ds:uri="f03d997d-718e-44d7-a6f2-2936d784526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393407-1D82-4B1A-B4F0-78FB04395C6F}">
  <ds:schemaRefs>
    <ds:schemaRef ds:uri="311e7baa-e752-4a4d-8ec9-b0a146266f76"/>
    <ds:schemaRef ds:uri="f03d997d-718e-44d7-a6f2-2936d784526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djp_ppt_sablon (2)</Template>
  <TotalTime>0</TotalTime>
  <Words>961</Words>
  <Application>Microsoft Office PowerPoint</Application>
  <PresentationFormat>Szélesvásznú</PresentationFormat>
  <Paragraphs>95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7" baseType="lpstr">
      <vt:lpstr>Arial</vt:lpstr>
      <vt:lpstr>Calibri Light</vt:lpstr>
      <vt:lpstr>Calibri Regular</vt:lpstr>
      <vt:lpstr>Roboto</vt:lpstr>
      <vt:lpstr>Roboto Light</vt:lpstr>
      <vt:lpstr>Wingdings</vt:lpstr>
      <vt:lpstr>djp_theme</vt:lpstr>
      <vt:lpstr>A Szakmajegyzékben szereplő szakmák digitáliskompetencia jártassági szintjeinek felülvizsgálata – fejlesztés bemutatása, eredmények ismertetése</vt:lpstr>
      <vt:lpstr>A fejlesztés megvalósítása </vt:lpstr>
      <vt:lpstr>Előzmények</vt:lpstr>
      <vt:lpstr>Fejlesztés folyamata</vt:lpstr>
      <vt:lpstr>A szakértői munka folyamata</vt:lpstr>
      <vt:lpstr>A fejlesztés eredménye</vt:lpstr>
      <vt:lpstr>Digitáliskompetencia jártassági szint beazonosítása (részlet)</vt:lpstr>
      <vt:lpstr>Digitáliskompetencia-profil</vt:lpstr>
      <vt:lpstr>Digitáliskompetencia-készlet (részlet)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Szász Judit</dc:creator>
  <cp:lastModifiedBy>Horváthné Felföldi Helga</cp:lastModifiedBy>
  <cp:revision>1</cp:revision>
  <dcterms:created xsi:type="dcterms:W3CDTF">2021-11-15T14:57:33Z</dcterms:created>
  <dcterms:modified xsi:type="dcterms:W3CDTF">2021-11-29T14:22:16Z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0x0101008886E3C0D227D14A91EC55D26F1EFEDD</vt:lpwstr>
  </property>
</Properties>
</file>