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4"/>
  </p:sldMasterIdLst>
  <p:notesMasterIdLst>
    <p:notesMasterId r:id="rId16"/>
  </p:notesMasterIdLst>
  <p:handoutMasterIdLst>
    <p:handoutMasterId r:id="rId17"/>
  </p:handoutMasterIdLst>
  <p:sldIdLst>
    <p:sldId id="256" r:id="rId5"/>
    <p:sldId id="330" r:id="rId6"/>
    <p:sldId id="329" r:id="rId7"/>
    <p:sldId id="286" r:id="rId8"/>
    <p:sldId id="326" r:id="rId9"/>
    <p:sldId id="336" r:id="rId10"/>
    <p:sldId id="327" r:id="rId11"/>
    <p:sldId id="337" r:id="rId12"/>
    <p:sldId id="324" r:id="rId13"/>
    <p:sldId id="325" r:id="rId14"/>
    <p:sldId id="335" r:id="rId1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örény Edina" initials="SE" lastIdx="1" clrIdx="0">
    <p:extLst>
      <p:ext uri="{19B8F6BF-5375-455C-9EA6-DF929625EA0E}">
        <p15:presenceInfo xmlns:p15="http://schemas.microsoft.com/office/powerpoint/2012/main" userId="S::soreny.edina@dpmk.hu::50f44292-a828-4d91-be73-f8ee54866d3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95226" autoAdjust="0"/>
  </p:normalViewPr>
  <p:slideViewPr>
    <p:cSldViewPr snapToGrid="0" snapToObjects="1">
      <p:cViewPr varScale="1">
        <p:scale>
          <a:sx n="59" d="100"/>
          <a:sy n="59" d="100"/>
        </p:scale>
        <p:origin x="756" y="60"/>
      </p:cViewPr>
      <p:guideLst/>
    </p:cSldViewPr>
  </p:slideViewPr>
  <p:outlineViewPr>
    <p:cViewPr>
      <p:scale>
        <a:sx n="33" d="100"/>
        <a:sy n="33" d="100"/>
      </p:scale>
      <p:origin x="0" y="-855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9" d="100"/>
          <a:sy n="109" d="100"/>
        </p:scale>
        <p:origin x="517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3200" b="0" i="0" baseline="0" dirty="0">
                <a:solidFill>
                  <a:schemeClr val="tx1"/>
                </a:solidFill>
                <a:latin typeface="Calibri Regular"/>
              </a:rPr>
              <a:t>Diagram címe</a:t>
            </a:r>
          </a:p>
        </c:rich>
      </c:tx>
      <c:layout>
        <c:manualLayout>
          <c:xMode val="edge"/>
          <c:yMode val="edge"/>
          <c:x val="0.3574350736539647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Sor 1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63500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25-0A48-B64F-988DA545EC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Sor 2</c:v>
                </c:pt>
              </c:strCache>
            </c:strRef>
          </c:tx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2"/>
              </a:solidFill>
              <a:ln w="63500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E25-0A48-B64F-988DA545EC3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Sor 3</c:v>
                </c:pt>
              </c:strCache>
            </c:strRef>
          </c:tx>
          <c:spPr>
            <a:ln w="25400" cap="rnd">
              <a:solidFill>
                <a:schemeClr val="accent3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3"/>
              </a:solidFill>
              <a:ln w="63500" cap="sq">
                <a:solidFill>
                  <a:schemeClr val="accent3"/>
                </a:solidFill>
                <a:round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E25-0A48-B64F-988DA545EC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2728336"/>
        <c:axId val="1043865472"/>
      </c:lineChart>
      <c:catAx>
        <c:axId val="1102728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43865472"/>
        <c:crosses val="autoZero"/>
        <c:auto val="1"/>
        <c:lblAlgn val="ctr"/>
        <c:lblOffset val="100"/>
        <c:noMultiLvlLbl val="0"/>
      </c:catAx>
      <c:valAx>
        <c:axId val="1043865472"/>
        <c:scaling>
          <c:orientation val="minMax"/>
        </c:scaling>
        <c:delete val="0"/>
        <c:axPos val="l"/>
        <c:majorGridlines>
          <c:spPr>
            <a:ln w="15875" cap="flat" cmpd="sng" algn="ctr">
              <a:solidFill>
                <a:schemeClr val="bg2"/>
              </a:solidFill>
              <a:bevel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chemeClr val="bg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102728336"/>
        <c:crosses val="autoZero"/>
        <c:crossBetween val="between"/>
      </c:valAx>
      <c:spPr>
        <a:noFill/>
        <a:ln w="12700">
          <a:solidFill>
            <a:schemeClr val="bg2"/>
          </a:solidFill>
        </a:ln>
        <a:effectLst/>
      </c:spPr>
    </c:plotArea>
    <c:legend>
      <c:legendPos val="b"/>
      <c:layout>
        <c:manualLayout>
          <c:xMode val="edge"/>
          <c:yMode val="edge"/>
          <c:x val="0.35693046607717477"/>
          <c:y val="0.92119686918911414"/>
          <c:w val="0.28613906784565041"/>
          <c:h val="7.8803130810885857E-2"/>
        </c:manualLayout>
      </c:layout>
      <c:overlay val="0"/>
      <c:spPr>
        <a:noFill/>
        <a:ln w="123825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3200" b="0" i="0" baseline="0" dirty="0">
                <a:solidFill>
                  <a:schemeClr val="tx1"/>
                </a:solidFill>
                <a:latin typeface="Calibri Regular"/>
              </a:rPr>
              <a:t>Diagram címe</a:t>
            </a:r>
          </a:p>
        </c:rich>
      </c:tx>
      <c:layout>
        <c:manualLayout>
          <c:xMode val="edge"/>
          <c:yMode val="edge"/>
          <c:x val="0.3509140701177323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Sor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25-0A48-B64F-988DA545EC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Sor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25-0A48-B64F-988DA545EC3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Sor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25-0A48-B64F-988DA545EC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2728336"/>
        <c:axId val="1043865472"/>
      </c:barChart>
      <c:catAx>
        <c:axId val="1102728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43865472"/>
        <c:crosses val="autoZero"/>
        <c:auto val="1"/>
        <c:lblAlgn val="ctr"/>
        <c:lblOffset val="100"/>
        <c:noMultiLvlLbl val="0"/>
      </c:catAx>
      <c:valAx>
        <c:axId val="1043865472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chemeClr val="bg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102728336"/>
        <c:crosses val="autoZero"/>
        <c:crossBetween val="between"/>
      </c:valAx>
      <c:spPr>
        <a:noFill/>
        <a:ln w="12700">
          <a:solidFill>
            <a:schemeClr val="bg2"/>
          </a:solidFill>
        </a:ln>
        <a:effectLst/>
      </c:spPr>
    </c:plotArea>
    <c:legend>
      <c:legendPos val="b"/>
      <c:layout>
        <c:manualLayout>
          <c:xMode val="edge"/>
          <c:yMode val="edge"/>
          <c:x val="0.35693046607717477"/>
          <c:y val="0.92119686918911414"/>
          <c:w val="0.28613906784565041"/>
          <c:h val="7.8803130810885857E-2"/>
        </c:manualLayout>
      </c:layout>
      <c:overlay val="0"/>
      <c:spPr>
        <a:noFill/>
        <a:ln w="123825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3200" b="0" i="0" baseline="0" dirty="0">
                <a:solidFill>
                  <a:schemeClr val="tx1"/>
                </a:solidFill>
                <a:latin typeface="Calibri Regular"/>
              </a:rPr>
              <a:t>Diagram címe</a:t>
            </a:r>
          </a:p>
        </c:rich>
      </c:tx>
      <c:layout>
        <c:manualLayout>
          <c:xMode val="edge"/>
          <c:yMode val="edge"/>
          <c:x val="0.3346115612771513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Sor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160-1245-AC14-021F8CF225C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160-1245-AC14-021F8CF225C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160-1245-AC14-021F8CF225C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160-1245-AC14-021F8CF225CC}"/>
              </c:ext>
            </c:extLst>
          </c:dPt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25-0A48-B64F-988DA545EC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Sor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160-1245-AC14-021F8CF225C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160-1245-AC14-021F8CF225C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160-1245-AC14-021F8CF225C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5160-1245-AC14-021F8CF225CC}"/>
              </c:ext>
            </c:extLst>
          </c:dPt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25-0A48-B64F-988DA545EC3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Sor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5160-1245-AC14-021F8CF225C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5160-1245-AC14-021F8CF225C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5160-1245-AC14-021F8CF225C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5160-1245-AC14-021F8CF225CC}"/>
              </c:ext>
            </c:extLst>
          </c:dPt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25-0A48-B64F-988DA545EC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 w="123825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E96D321-333F-B64E-BD22-75F1A6A3E1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>
              <a:latin typeface="Roboto Regular" panose="020000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B577A5-DB04-D14D-86AA-48C35FEEE9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18AE2-5A70-8545-9BBD-5FFA416E962B}" type="datetimeFigureOut">
              <a:rPr lang="hu-HU" smtClean="0">
                <a:latin typeface="Roboto Regular" panose="02000000000000000000" pitchFamily="2" charset="0"/>
              </a:rPr>
              <a:t>2021. 11. 29.</a:t>
            </a:fld>
            <a:endParaRPr lang="hu-HU" dirty="0">
              <a:latin typeface="Roboto Regular" panose="02000000000000000000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DC72F1-D224-9945-8203-636614BBF09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>
              <a:latin typeface="Roboto Regular" panose="02000000000000000000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FA1B18-AF74-994F-9341-CB4589DF2F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C63E8-FABC-B849-8D54-C8293E42EC40}" type="slidenum">
              <a:rPr lang="hu-HU" smtClean="0">
                <a:latin typeface="Roboto Regular" panose="02000000000000000000" pitchFamily="2" charset="0"/>
              </a:rPr>
              <a:t>‹#›</a:t>
            </a:fld>
            <a:endParaRPr lang="hu-HU" dirty="0">
              <a:latin typeface="Roboto Regula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455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Roboto Regular" panose="02000000000000000000" pitchFamily="2" charset="0"/>
              </a:defRPr>
            </a:lvl1pPr>
          </a:lstStyle>
          <a:p>
            <a:endParaRPr lang="hu-H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Roboto Regular" panose="02000000000000000000" pitchFamily="2" charset="0"/>
              </a:defRPr>
            </a:lvl1pPr>
          </a:lstStyle>
          <a:p>
            <a:fld id="{9220DA22-E23F-2742-9DA2-94CAEFFF3319}" type="datetimeFigureOut">
              <a:rPr lang="hu-HU" smtClean="0"/>
              <a:pPr/>
              <a:t>2021. 11. 29.</a:t>
            </a:fld>
            <a:endParaRPr lang="hu-H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Roboto Regular" panose="02000000000000000000" pitchFamily="2" charset="0"/>
              </a:defRPr>
            </a:lvl1pPr>
          </a:lstStyle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Roboto Regular" panose="02000000000000000000" pitchFamily="2" charset="0"/>
              </a:defRPr>
            </a:lvl1pPr>
          </a:lstStyle>
          <a:p>
            <a:fld id="{24217024-60A8-3B4E-A3D6-DC60ED2C9AB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60264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Roboto Regular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Roboto Regular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Roboto Regular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Roboto Regular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Roboto Regular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IKT-szakemberek -20 millió</a:t>
            </a:r>
          </a:p>
          <a:p>
            <a:endParaRPr lang="hu-HU" dirty="0"/>
          </a:p>
          <a:p>
            <a:r>
              <a:rPr lang="hu-HU" dirty="0"/>
              <a:t>Digitális </a:t>
            </a:r>
            <a:r>
              <a:rPr lang="hu-HU" dirty="0">
                <a:latin typeface="+mn-lt"/>
              </a:rPr>
              <a:t>alapkészségek </a:t>
            </a:r>
            <a:r>
              <a:rPr lang="pt-BR" b="0" i="0" dirty="0">
                <a:solidFill>
                  <a:srgbClr val="404040"/>
                </a:solidFill>
                <a:effectLst/>
                <a:latin typeface="+mn-lt"/>
              </a:rPr>
              <a:t>a népesség legalább 80%-a</a:t>
            </a:r>
            <a:endParaRPr lang="hu-HU" dirty="0">
              <a:latin typeface="+mn-lt"/>
            </a:endParaRPr>
          </a:p>
          <a:p>
            <a:endParaRPr lang="hu-HU" dirty="0"/>
          </a:p>
          <a:p>
            <a:r>
              <a:rPr lang="hu-HU" dirty="0"/>
              <a:t>Összekapcsoltság - 5G mindenütt</a:t>
            </a:r>
          </a:p>
          <a:p>
            <a:endParaRPr lang="hu-HU" dirty="0"/>
          </a:p>
          <a:p>
            <a:r>
              <a:rPr lang="hu-HU" dirty="0"/>
              <a:t>Adatok – peremhálózat és felhő</a:t>
            </a:r>
          </a:p>
          <a:p>
            <a:endParaRPr lang="hu-HU" dirty="0"/>
          </a:p>
          <a:p>
            <a:r>
              <a:rPr lang="hu-HU" dirty="0"/>
              <a:t>Kvantumgyorsulású számítógép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17024-60A8-3B4E-A3D6-DC60ED2C9AB4}" type="slidenum">
              <a:rPr lang="hu-HU" smtClean="0"/>
              <a:pPr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70232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European </a:t>
            </a:r>
            <a:r>
              <a:rPr lang="hu-HU" dirty="0" err="1"/>
              <a:t>Skills</a:t>
            </a:r>
            <a:r>
              <a:rPr lang="hu-HU" dirty="0"/>
              <a:t> Agenda 2020-25: 16-74 évesek esetében 2025-re 70% </a:t>
            </a:r>
            <a:r>
              <a:rPr lang="hu-HU" dirty="0" err="1"/>
              <a:t>leagább</a:t>
            </a:r>
            <a:r>
              <a:rPr lang="hu-HU" dirty="0"/>
              <a:t> alapvető komp.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17024-60A8-3B4E-A3D6-DC60ED2C9AB4}" type="slidenum">
              <a:rPr lang="hu-HU" smtClean="0"/>
              <a:pPr/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45307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3B244-C1E8-EE4F-854D-137CD855D3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82555"/>
            <a:ext cx="9144000" cy="2203678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Prezentáció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015A76-1D9D-BA48-99F1-FD783ED075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678308"/>
            <a:ext cx="9144000" cy="400795"/>
          </a:xfrm>
        </p:spPr>
        <p:txBody>
          <a:bodyPr/>
          <a:lstStyle>
            <a:lvl1pPr marL="0" indent="0" algn="l">
              <a:buNone/>
              <a:defRPr sz="2400" b="0" i="0" cap="all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Szerző</a:t>
            </a:r>
            <a:r>
              <a:rPr lang="en-US" dirty="0"/>
              <a:t> Neve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94792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- v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8498F34-EB8E-5E43-AD4E-2347D203B8B0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125369943"/>
              </p:ext>
            </p:extLst>
          </p:nvPr>
        </p:nvGraphicFramePr>
        <p:xfrm>
          <a:off x="587052" y="760769"/>
          <a:ext cx="7790212" cy="5187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022184A4-C33E-6443-B0A6-C02E46F00E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04613" y="727399"/>
            <a:ext cx="2861953" cy="1376114"/>
          </a:xfrm>
        </p:spPr>
        <p:txBody>
          <a:bodyPr anchor="b">
            <a:normAutofit/>
          </a:bodyPr>
          <a:lstStyle>
            <a:lvl1pPr>
              <a:defRPr sz="2400" baseline="0"/>
            </a:lvl1pPr>
          </a:lstStyle>
          <a:p>
            <a:r>
              <a:rPr lang="en-US" dirty="0" err="1"/>
              <a:t>Magyarázat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ACAD6A1-9F58-184A-BBB0-ECCAC4AFC11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04613" y="2103513"/>
            <a:ext cx="2861953" cy="337401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Szöveg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088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- oszl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8498F34-EB8E-5E43-AD4E-2347D203B8B0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657830309"/>
              </p:ext>
            </p:extLst>
          </p:nvPr>
        </p:nvGraphicFramePr>
        <p:xfrm>
          <a:off x="587052" y="727399"/>
          <a:ext cx="7790212" cy="5187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6CAB7A67-B5DC-3B42-905F-5A45056841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04613" y="727399"/>
            <a:ext cx="2861953" cy="1376114"/>
          </a:xfrm>
        </p:spPr>
        <p:txBody>
          <a:bodyPr anchor="b">
            <a:normAutofit/>
          </a:bodyPr>
          <a:lstStyle>
            <a:lvl1pPr>
              <a:defRPr sz="2400" baseline="0"/>
            </a:lvl1pPr>
          </a:lstStyle>
          <a:p>
            <a:r>
              <a:rPr lang="en-US" dirty="0" err="1"/>
              <a:t>Magyarázat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4580235-433C-4B4B-A29B-1B87E0C371C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04613" y="2103513"/>
            <a:ext cx="2861953" cy="337401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Szöveg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674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- kö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8498F34-EB8E-5E43-AD4E-2347D203B8B0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791502879"/>
              </p:ext>
            </p:extLst>
          </p:nvPr>
        </p:nvGraphicFramePr>
        <p:xfrm>
          <a:off x="587052" y="727399"/>
          <a:ext cx="7790212" cy="5187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6CAB7A67-B5DC-3B42-905F-5A45056841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04613" y="727399"/>
            <a:ext cx="2861953" cy="1376114"/>
          </a:xfrm>
        </p:spPr>
        <p:txBody>
          <a:bodyPr anchor="b">
            <a:normAutofit/>
          </a:bodyPr>
          <a:lstStyle>
            <a:lvl1pPr>
              <a:defRPr sz="2400" baseline="0"/>
            </a:lvl1pPr>
          </a:lstStyle>
          <a:p>
            <a:r>
              <a:rPr lang="en-US" dirty="0" err="1"/>
              <a:t>Magyarázat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4580235-433C-4B4B-A29B-1B87E0C371C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04613" y="2103513"/>
            <a:ext cx="2861953" cy="34571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Szöveg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524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őv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509B31C-4237-C544-AD76-2D78D6D974A0}"/>
              </a:ext>
            </a:extLst>
          </p:cNvPr>
          <p:cNvCxnSpPr>
            <a:cxnSpLocks/>
          </p:cNvCxnSpPr>
          <p:nvPr userDrawn="1"/>
        </p:nvCxnSpPr>
        <p:spPr>
          <a:xfrm flipV="1">
            <a:off x="368135" y="3469780"/>
            <a:ext cx="11125365" cy="533"/>
          </a:xfrm>
          <a:prstGeom prst="straightConnector1">
            <a:avLst/>
          </a:prstGeom>
          <a:ln w="25400">
            <a:solidFill>
              <a:srgbClr val="2621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DE3C9BF-2CC0-F04B-B48B-96990D3F0B8E}"/>
              </a:ext>
            </a:extLst>
          </p:cNvPr>
          <p:cNvSpPr/>
          <p:nvPr userDrawn="1"/>
        </p:nvSpPr>
        <p:spPr>
          <a:xfrm>
            <a:off x="362073" y="1312013"/>
            <a:ext cx="1425039" cy="1425039"/>
          </a:xfrm>
          <a:prstGeom prst="roundRect">
            <a:avLst/>
          </a:prstGeom>
          <a:solidFill>
            <a:srgbClr val="262150"/>
          </a:solidFill>
          <a:ln w="0">
            <a:solidFill>
              <a:srgbClr val="2621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200" b="0" i="0" baseline="0" dirty="0">
                <a:solidFill>
                  <a:schemeClr val="bg1"/>
                </a:solidFill>
                <a:latin typeface="Calibri Regular"/>
              </a:rPr>
              <a:t>2019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28E35EB-5589-6E45-B958-44238A178822}"/>
              </a:ext>
            </a:extLst>
          </p:cNvPr>
          <p:cNvSpPr/>
          <p:nvPr userDrawn="1"/>
        </p:nvSpPr>
        <p:spPr>
          <a:xfrm>
            <a:off x="4050186" y="3245982"/>
            <a:ext cx="448662" cy="44866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0" i="0" dirty="0">
              <a:latin typeface="Calibri Regular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BA2C1E0-5B03-6B44-9D15-E328FC7FFA55}"/>
              </a:ext>
            </a:extLst>
          </p:cNvPr>
          <p:cNvCxnSpPr>
            <a:stCxn id="16" idx="2"/>
          </p:cNvCxnSpPr>
          <p:nvPr userDrawn="1"/>
        </p:nvCxnSpPr>
        <p:spPr>
          <a:xfrm flipH="1">
            <a:off x="1074592" y="2737052"/>
            <a:ext cx="1" cy="733261"/>
          </a:xfrm>
          <a:prstGeom prst="line">
            <a:avLst/>
          </a:prstGeom>
          <a:ln w="25400">
            <a:solidFill>
              <a:srgbClr val="2621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2AD98D3-FF39-614A-BB96-A87CE5785B4B}"/>
              </a:ext>
            </a:extLst>
          </p:cNvPr>
          <p:cNvSpPr txBox="1"/>
          <p:nvPr userDrawn="1"/>
        </p:nvSpPr>
        <p:spPr>
          <a:xfrm>
            <a:off x="1953129" y="1681746"/>
            <a:ext cx="210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baseline="0" dirty="0">
                <a:latin typeface="Calibri Regular"/>
              </a:rPr>
              <a:t>Szöveg</a:t>
            </a:r>
          </a:p>
          <a:p>
            <a:r>
              <a:rPr lang="hu-HU" b="0" i="0" dirty="0">
                <a:latin typeface="Calibri Regular"/>
              </a:rPr>
              <a:t>Szöveg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C5A550B-0566-084A-A4DE-522182E13DC3}"/>
              </a:ext>
            </a:extLst>
          </p:cNvPr>
          <p:cNvSpPr/>
          <p:nvPr userDrawn="1"/>
        </p:nvSpPr>
        <p:spPr>
          <a:xfrm>
            <a:off x="2429256" y="4203041"/>
            <a:ext cx="1425039" cy="1425039"/>
          </a:xfrm>
          <a:prstGeom prst="roundRect">
            <a:avLst/>
          </a:prstGeom>
          <a:solidFill>
            <a:srgbClr val="262150"/>
          </a:solidFill>
          <a:ln w="0">
            <a:solidFill>
              <a:srgbClr val="2621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200" b="0" i="0" baseline="0" dirty="0">
                <a:solidFill>
                  <a:schemeClr val="bg1"/>
                </a:solidFill>
                <a:latin typeface="Calibri Regular"/>
              </a:rPr>
              <a:t>2020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15135A1-2255-0E48-9867-79AC08B15A1B}"/>
              </a:ext>
            </a:extLst>
          </p:cNvPr>
          <p:cNvCxnSpPr>
            <a:cxnSpLocks/>
          </p:cNvCxnSpPr>
          <p:nvPr userDrawn="1"/>
        </p:nvCxnSpPr>
        <p:spPr>
          <a:xfrm flipH="1">
            <a:off x="3146650" y="3469780"/>
            <a:ext cx="1" cy="733261"/>
          </a:xfrm>
          <a:prstGeom prst="line">
            <a:avLst/>
          </a:prstGeom>
          <a:ln w="25400">
            <a:solidFill>
              <a:srgbClr val="2621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6A988D5-DB5F-BC4E-B8A9-6F46038F2E60}"/>
              </a:ext>
            </a:extLst>
          </p:cNvPr>
          <p:cNvSpPr txBox="1"/>
          <p:nvPr userDrawn="1"/>
        </p:nvSpPr>
        <p:spPr>
          <a:xfrm>
            <a:off x="4016756" y="4577346"/>
            <a:ext cx="210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baseline="0" dirty="0">
                <a:latin typeface="Calibri Regular"/>
              </a:rPr>
              <a:t>Szöveg</a:t>
            </a:r>
          </a:p>
          <a:p>
            <a:r>
              <a:rPr lang="hu-HU" b="0" i="0" dirty="0">
                <a:latin typeface="Calibri Regular"/>
              </a:rPr>
              <a:t>Szöveg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0AB543B-A3F4-2340-B619-1D33E9302238}"/>
              </a:ext>
            </a:extLst>
          </p:cNvPr>
          <p:cNvSpPr/>
          <p:nvPr userDrawn="1"/>
        </p:nvSpPr>
        <p:spPr>
          <a:xfrm>
            <a:off x="4628356" y="1312013"/>
            <a:ext cx="1425039" cy="1425039"/>
          </a:xfrm>
          <a:prstGeom prst="roundRect">
            <a:avLst/>
          </a:prstGeom>
          <a:solidFill>
            <a:srgbClr val="262150"/>
          </a:solidFill>
          <a:ln w="0">
            <a:solidFill>
              <a:srgbClr val="2621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200" b="0" i="0" baseline="0" dirty="0">
                <a:solidFill>
                  <a:schemeClr val="bg1"/>
                </a:solidFill>
                <a:latin typeface="Calibri Regular"/>
              </a:rPr>
              <a:t>2021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CFFE02B-3469-6143-8F08-66E7A5DD5EB1}"/>
              </a:ext>
            </a:extLst>
          </p:cNvPr>
          <p:cNvCxnSpPr>
            <a:stCxn id="30" idx="2"/>
          </p:cNvCxnSpPr>
          <p:nvPr userDrawn="1"/>
        </p:nvCxnSpPr>
        <p:spPr>
          <a:xfrm flipH="1">
            <a:off x="5340875" y="2737052"/>
            <a:ext cx="1" cy="733261"/>
          </a:xfrm>
          <a:prstGeom prst="line">
            <a:avLst/>
          </a:prstGeom>
          <a:ln w="25400">
            <a:solidFill>
              <a:srgbClr val="2621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43A6695-D1D7-D14C-AF4A-46371E404A51}"/>
              </a:ext>
            </a:extLst>
          </p:cNvPr>
          <p:cNvSpPr txBox="1"/>
          <p:nvPr userDrawn="1"/>
        </p:nvSpPr>
        <p:spPr>
          <a:xfrm>
            <a:off x="6219412" y="1681746"/>
            <a:ext cx="210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baseline="0" dirty="0">
                <a:latin typeface="Calibri Regular"/>
              </a:rPr>
              <a:t>Szöveg</a:t>
            </a:r>
          </a:p>
          <a:p>
            <a:r>
              <a:rPr lang="hu-HU" b="0" i="0" dirty="0">
                <a:latin typeface="Calibri Regular"/>
              </a:rPr>
              <a:t>Szöveg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AF677704-B3B9-6F4E-8B1E-693EA0BF5DF4}"/>
              </a:ext>
            </a:extLst>
          </p:cNvPr>
          <p:cNvSpPr/>
          <p:nvPr userDrawn="1"/>
        </p:nvSpPr>
        <p:spPr>
          <a:xfrm>
            <a:off x="6684968" y="4203041"/>
            <a:ext cx="1425039" cy="1425039"/>
          </a:xfrm>
          <a:prstGeom prst="roundRect">
            <a:avLst/>
          </a:prstGeom>
          <a:solidFill>
            <a:srgbClr val="262150"/>
          </a:solidFill>
          <a:ln>
            <a:solidFill>
              <a:srgbClr val="2621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200" b="0" i="0" baseline="0" dirty="0">
                <a:solidFill>
                  <a:schemeClr val="bg1"/>
                </a:solidFill>
                <a:latin typeface="Calibri Regular"/>
              </a:rPr>
              <a:t>2022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FD1DF9B-D3EB-534D-A178-022AF83D4B5A}"/>
              </a:ext>
            </a:extLst>
          </p:cNvPr>
          <p:cNvCxnSpPr>
            <a:cxnSpLocks/>
          </p:cNvCxnSpPr>
          <p:nvPr userDrawn="1"/>
        </p:nvCxnSpPr>
        <p:spPr>
          <a:xfrm flipH="1">
            <a:off x="7402362" y="3469780"/>
            <a:ext cx="1" cy="733261"/>
          </a:xfrm>
          <a:prstGeom prst="line">
            <a:avLst/>
          </a:prstGeom>
          <a:ln w="25400">
            <a:solidFill>
              <a:srgbClr val="2621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ECA5BA0-4A11-E74E-A2BF-BD13884E19FB}"/>
              </a:ext>
            </a:extLst>
          </p:cNvPr>
          <p:cNvSpPr txBox="1"/>
          <p:nvPr userDrawn="1"/>
        </p:nvSpPr>
        <p:spPr>
          <a:xfrm>
            <a:off x="8272468" y="4577346"/>
            <a:ext cx="210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baseline="0" dirty="0">
                <a:latin typeface="Calibri Regular"/>
              </a:rPr>
              <a:t>Szöveg</a:t>
            </a:r>
          </a:p>
          <a:p>
            <a:r>
              <a:rPr lang="hu-HU" b="0" i="0" dirty="0">
                <a:latin typeface="Calibri Regular"/>
              </a:rPr>
              <a:t>Szöveg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929794E6-D39B-0246-A99B-4F2DBD07BDF1}"/>
              </a:ext>
            </a:extLst>
          </p:cNvPr>
          <p:cNvSpPr/>
          <p:nvPr userDrawn="1"/>
        </p:nvSpPr>
        <p:spPr>
          <a:xfrm>
            <a:off x="8493242" y="1312013"/>
            <a:ext cx="1425039" cy="1425039"/>
          </a:xfrm>
          <a:prstGeom prst="roundRect">
            <a:avLst/>
          </a:prstGeom>
          <a:solidFill>
            <a:schemeClr val="accent1"/>
          </a:solidFill>
          <a:ln w="0">
            <a:solidFill>
              <a:srgbClr val="2621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200" b="0" i="0" baseline="0" dirty="0">
                <a:solidFill>
                  <a:schemeClr val="bg1"/>
                </a:solidFill>
                <a:latin typeface="Calibri Regular"/>
              </a:rPr>
              <a:t>2023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727B4E3-362D-C04A-A149-AC7795EBBBAE}"/>
              </a:ext>
            </a:extLst>
          </p:cNvPr>
          <p:cNvCxnSpPr>
            <a:stCxn id="36" idx="2"/>
          </p:cNvCxnSpPr>
          <p:nvPr userDrawn="1"/>
        </p:nvCxnSpPr>
        <p:spPr>
          <a:xfrm flipH="1">
            <a:off x="9205761" y="2737052"/>
            <a:ext cx="1" cy="733261"/>
          </a:xfrm>
          <a:prstGeom prst="line">
            <a:avLst/>
          </a:prstGeom>
          <a:ln w="25400">
            <a:solidFill>
              <a:srgbClr val="2621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4AC00C7E-D8FC-3A47-995B-1FEB01FE12F3}"/>
              </a:ext>
            </a:extLst>
          </p:cNvPr>
          <p:cNvSpPr txBox="1"/>
          <p:nvPr userDrawn="1"/>
        </p:nvSpPr>
        <p:spPr>
          <a:xfrm>
            <a:off x="10084298" y="1681746"/>
            <a:ext cx="210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baseline="0" dirty="0">
                <a:latin typeface="Calibri Regular"/>
              </a:rPr>
              <a:t>Szöveg</a:t>
            </a:r>
          </a:p>
          <a:p>
            <a:r>
              <a:rPr lang="hu-HU" b="0" i="0" dirty="0">
                <a:latin typeface="Calibri Regular"/>
              </a:rPr>
              <a:t>Szöveg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8B00EBB-7581-5C49-A846-B1A90386E6E8}"/>
              </a:ext>
            </a:extLst>
          </p:cNvPr>
          <p:cNvSpPr txBox="1"/>
          <p:nvPr userDrawn="1"/>
        </p:nvSpPr>
        <p:spPr>
          <a:xfrm>
            <a:off x="4543012" y="3523246"/>
            <a:ext cx="210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0" i="0" baseline="0" dirty="0">
                <a:solidFill>
                  <a:schemeClr val="accent3"/>
                </a:solidFill>
                <a:latin typeface="Calibri Regular"/>
              </a:rPr>
              <a:t>Szöveg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8672B533-CBDB-7649-ABFB-AB62A42B11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2073" y="236192"/>
            <a:ext cx="10515600" cy="77628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19881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zöveg címm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EA7FC-1DB7-224E-A4BB-3F179F6E06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4145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5E490-95A7-5141-912D-824AB32AC8C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87167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err="1"/>
              <a:t>Szöveg</a:t>
            </a:r>
            <a:endParaRPr lang="en-US" dirty="0"/>
          </a:p>
          <a:p>
            <a:pPr lvl="1"/>
            <a:r>
              <a:rPr lang="en-US" dirty="0" err="1"/>
              <a:t>Szöveg</a:t>
            </a:r>
            <a:endParaRPr lang="en-US" dirty="0"/>
          </a:p>
          <a:p>
            <a:pPr lvl="2"/>
            <a:r>
              <a:rPr lang="en-US" dirty="0" err="1"/>
              <a:t>Szöveg</a:t>
            </a:r>
            <a:endParaRPr lang="en-US" dirty="0"/>
          </a:p>
          <a:p>
            <a:pPr lvl="3"/>
            <a:r>
              <a:rPr lang="en-US" dirty="0" err="1"/>
              <a:t>Szöveg</a:t>
            </a:r>
            <a:endParaRPr lang="en-US" dirty="0"/>
          </a:p>
          <a:p>
            <a:pPr lvl="4"/>
            <a:r>
              <a:rPr lang="en-US" dirty="0" err="1"/>
              <a:t>Szöveg</a:t>
            </a:r>
            <a:endParaRPr lang="hu-H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208958-7DF9-6349-9E32-D28A32B314C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94165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Szöveg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180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és magyar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0B79B-4316-504C-AD73-E282545BF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F726C9-C6F4-034B-93BE-FDB463CA2109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/>
              <a:t>Kép</a:t>
            </a:r>
            <a:endParaRPr lang="hu-H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99C0CD-F850-CB42-9A34-4F8C8881947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Szöveg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557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1342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é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3B244-C1E8-EE4F-854D-137CD855D3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82555"/>
            <a:ext cx="9144000" cy="2203678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Köszönjük</a:t>
            </a:r>
            <a:r>
              <a:rPr lang="en-US" dirty="0"/>
              <a:t> a </a:t>
            </a:r>
            <a:r>
              <a:rPr lang="en-US" dirty="0" err="1"/>
              <a:t>figyelmet</a:t>
            </a:r>
            <a:r>
              <a:rPr lang="en-US" dirty="0"/>
              <a:t>!</a:t>
            </a:r>
            <a:endParaRPr lang="hu-H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015A76-1D9D-BA48-99F1-FD783ED075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678308"/>
            <a:ext cx="2159000" cy="400795"/>
          </a:xfrm>
        </p:spPr>
        <p:txBody>
          <a:bodyPr/>
          <a:lstStyle>
            <a:lvl1pPr marL="0" indent="0" algn="l">
              <a:buNone/>
              <a:defRPr sz="2400" b="0" i="0" cap="none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Elérhetőségek</a:t>
            </a:r>
            <a:r>
              <a:rPr lang="en-US" dirty="0"/>
              <a:t>: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9897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477D5-89CF-024E-8F8F-88DE54DBBB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14400"/>
            <a:ext cx="10515600" cy="776288"/>
          </a:xfrm>
        </p:spPr>
        <p:txBody>
          <a:bodyPr/>
          <a:lstStyle/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CF86E-4058-D94A-8A3C-747E295FE3D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016375"/>
          </a:xfrm>
        </p:spPr>
        <p:txBody>
          <a:bodyPr/>
          <a:lstStyle/>
          <a:p>
            <a:pPr lvl="0"/>
            <a:r>
              <a:rPr lang="en-US" dirty="0" err="1"/>
              <a:t>Szöveg</a:t>
            </a:r>
            <a:endParaRPr lang="en-US" dirty="0"/>
          </a:p>
          <a:p>
            <a:pPr lvl="1"/>
            <a:r>
              <a:rPr lang="en-US" dirty="0" err="1"/>
              <a:t>Szöveg</a:t>
            </a:r>
            <a:endParaRPr lang="en-US" dirty="0"/>
          </a:p>
          <a:p>
            <a:pPr lvl="2"/>
            <a:r>
              <a:rPr lang="en-US" dirty="0" err="1"/>
              <a:t>Szöveg</a:t>
            </a:r>
            <a:endParaRPr lang="en-US" dirty="0"/>
          </a:p>
          <a:p>
            <a:pPr lvl="3"/>
            <a:r>
              <a:rPr lang="en-US" dirty="0" err="1"/>
              <a:t>Szöveg</a:t>
            </a:r>
            <a:endParaRPr lang="en-US" dirty="0"/>
          </a:p>
          <a:p>
            <a:pPr lvl="4"/>
            <a:r>
              <a:rPr lang="en-US" dirty="0" err="1"/>
              <a:t>Szöveg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39084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Fejezetkezd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FEF68-6C58-4C42-99F7-804086D5FB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00373"/>
            <a:ext cx="10515600" cy="257822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err="1"/>
              <a:t>Fejezet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4436EE-0E79-5A41-BDF2-00691902E9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105588"/>
            <a:ext cx="10515600" cy="1500187"/>
          </a:xfrm>
        </p:spPr>
        <p:txBody>
          <a:bodyPr/>
          <a:lstStyle>
            <a:lvl1pPr marL="0" indent="0">
              <a:buNone/>
              <a:defRPr sz="2400" b="0" i="0" cap="all" baseline="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Fejezet</a:t>
            </a:r>
            <a:r>
              <a:rPr lang="en-US" dirty="0"/>
              <a:t> </a:t>
            </a:r>
            <a:r>
              <a:rPr lang="en-US" dirty="0" err="1"/>
              <a:t>alcíme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3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oszlop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F9D82-14A3-8342-A2E7-6A38E2BD32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98650"/>
            <a:ext cx="10515600" cy="776288"/>
          </a:xfrm>
        </p:spPr>
        <p:txBody>
          <a:bodyPr/>
          <a:lstStyle/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FF10F-91A3-EB40-A4BE-D3EA4341ACB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70987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Szöveg</a:t>
            </a:r>
            <a:endParaRPr lang="en-US" dirty="0"/>
          </a:p>
          <a:p>
            <a:pPr lvl="1"/>
            <a:r>
              <a:rPr lang="en-US" dirty="0" err="1"/>
              <a:t>Szöveg</a:t>
            </a:r>
            <a:endParaRPr lang="en-US" dirty="0"/>
          </a:p>
          <a:p>
            <a:pPr lvl="2"/>
            <a:r>
              <a:rPr lang="en-US" dirty="0" err="1"/>
              <a:t>Szöveg</a:t>
            </a:r>
            <a:endParaRPr lang="en-US" dirty="0"/>
          </a:p>
          <a:p>
            <a:pPr lvl="3"/>
            <a:r>
              <a:rPr lang="en-US" dirty="0" err="1"/>
              <a:t>Szöveg</a:t>
            </a:r>
            <a:endParaRPr lang="en-US" dirty="0"/>
          </a:p>
          <a:p>
            <a:pPr lvl="4"/>
            <a:r>
              <a:rPr lang="en-US" dirty="0" err="1"/>
              <a:t>Szöveg</a:t>
            </a:r>
            <a:endParaRPr lang="hu-H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483526-3BAF-D94F-AA22-D56261096F4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70987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Szöveg</a:t>
            </a:r>
            <a:endParaRPr lang="en-US" dirty="0"/>
          </a:p>
          <a:p>
            <a:pPr lvl="1"/>
            <a:r>
              <a:rPr lang="en-US" dirty="0" err="1"/>
              <a:t>Szöveg</a:t>
            </a:r>
            <a:endParaRPr lang="en-US" dirty="0"/>
          </a:p>
          <a:p>
            <a:pPr lvl="2"/>
            <a:r>
              <a:rPr lang="en-US" dirty="0" err="1"/>
              <a:t>Szöveg</a:t>
            </a:r>
            <a:endParaRPr lang="en-US" dirty="0"/>
          </a:p>
          <a:p>
            <a:pPr lvl="3"/>
            <a:r>
              <a:rPr lang="en-US" dirty="0" err="1"/>
              <a:t>Szöveg</a:t>
            </a:r>
            <a:endParaRPr lang="en-US" dirty="0"/>
          </a:p>
          <a:p>
            <a:pPr lvl="4"/>
            <a:r>
              <a:rPr lang="en-US" dirty="0" err="1"/>
              <a:t>Szöveg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23752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5EE59-4711-BF4F-BD8C-09BF654F1B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798650"/>
            <a:ext cx="10515600" cy="776288"/>
          </a:xfrm>
        </p:spPr>
        <p:txBody>
          <a:bodyPr/>
          <a:lstStyle/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4027C9-46C8-1947-910A-5066E77CB2C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56541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Oszlop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4D4AF6-16A1-F145-9F8E-A0EF2340A4E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38932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Szöveg</a:t>
            </a:r>
            <a:endParaRPr lang="en-US" dirty="0"/>
          </a:p>
          <a:p>
            <a:pPr lvl="1"/>
            <a:r>
              <a:rPr lang="en-US" dirty="0" err="1"/>
              <a:t>Szöveg</a:t>
            </a:r>
            <a:endParaRPr lang="en-US" dirty="0"/>
          </a:p>
          <a:p>
            <a:pPr lvl="2"/>
            <a:r>
              <a:rPr lang="en-US" dirty="0" err="1"/>
              <a:t>Szöveg</a:t>
            </a:r>
            <a:endParaRPr lang="en-US" dirty="0"/>
          </a:p>
          <a:p>
            <a:pPr lvl="3"/>
            <a:r>
              <a:rPr lang="en-US" dirty="0" err="1"/>
              <a:t>Szöveg</a:t>
            </a:r>
            <a:endParaRPr lang="en-US" dirty="0"/>
          </a:p>
          <a:p>
            <a:pPr lvl="4"/>
            <a:r>
              <a:rPr lang="en-US" dirty="0" err="1"/>
              <a:t>Szöveg</a:t>
            </a:r>
            <a:endParaRPr lang="hu-H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6183DC-9D20-B344-8A5B-41749762CAB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56541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Oszlop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251148-FF09-1B43-9FE6-A8F82A627AE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38932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Szöveg</a:t>
            </a:r>
            <a:endParaRPr lang="en-US" dirty="0"/>
          </a:p>
          <a:p>
            <a:pPr lvl="1"/>
            <a:r>
              <a:rPr lang="en-US" dirty="0" err="1"/>
              <a:t>Szöveg</a:t>
            </a:r>
            <a:endParaRPr lang="en-US" dirty="0"/>
          </a:p>
          <a:p>
            <a:pPr lvl="2"/>
            <a:r>
              <a:rPr lang="en-US" dirty="0" err="1"/>
              <a:t>Szöveg</a:t>
            </a:r>
            <a:endParaRPr lang="en-US" dirty="0"/>
          </a:p>
          <a:p>
            <a:pPr lvl="3"/>
            <a:r>
              <a:rPr lang="en-US" dirty="0" err="1"/>
              <a:t>Szöveg</a:t>
            </a:r>
            <a:endParaRPr lang="en-US" dirty="0"/>
          </a:p>
          <a:p>
            <a:pPr lvl="4"/>
            <a:r>
              <a:rPr lang="en-US" dirty="0" err="1"/>
              <a:t>Szöveg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6066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86DF2-EEEC-194F-B7E8-A2B929AF87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98650"/>
            <a:ext cx="10515600" cy="776288"/>
          </a:xfrm>
        </p:spPr>
        <p:txBody>
          <a:bodyPr/>
          <a:lstStyle/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02550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ér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86DF2-EEEC-194F-B7E8-A2B929AF87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1350"/>
            <a:ext cx="10515600" cy="763588"/>
          </a:xfrm>
        </p:spPr>
        <p:txBody>
          <a:bodyPr/>
          <a:lstStyle/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5493169-5EB2-AB41-8E6E-4F1607567D6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8200" y="1816100"/>
            <a:ext cx="3340100" cy="3340100"/>
          </a:xfrm>
          <a:prstGeom prst="roundRect">
            <a:avLst/>
          </a:prstGeom>
          <a:ln w="25400">
            <a:solidFill>
              <a:srgbClr val="262150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hu-HU" dirty="0"/>
              <a:t>Kép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87AAE6-B39E-BC43-90D2-DE73A62E4FDA}"/>
              </a:ext>
            </a:extLst>
          </p:cNvPr>
          <p:cNvSpPr txBox="1"/>
          <p:nvPr userDrawn="1"/>
        </p:nvSpPr>
        <p:spPr>
          <a:xfrm>
            <a:off x="838200" y="5281612"/>
            <a:ext cx="334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0" i="0" baseline="0" dirty="0">
                <a:latin typeface="Calibri Regular"/>
              </a:rPr>
              <a:t>Képfelirat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B95D6DC8-2316-D244-AEA0-97437AE9EB3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06900" y="1816100"/>
            <a:ext cx="3340100" cy="3340100"/>
          </a:xfrm>
          <a:prstGeom prst="roundRect">
            <a:avLst/>
          </a:prstGeom>
          <a:ln w="25400">
            <a:solidFill>
              <a:srgbClr val="262150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hu-HU" dirty="0"/>
              <a:t>Kép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EE36D1-7595-844B-AD98-07638384904D}"/>
              </a:ext>
            </a:extLst>
          </p:cNvPr>
          <p:cNvSpPr txBox="1"/>
          <p:nvPr userDrawn="1"/>
        </p:nvSpPr>
        <p:spPr>
          <a:xfrm>
            <a:off x="4406900" y="5281612"/>
            <a:ext cx="334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0" i="0" baseline="0" dirty="0">
                <a:latin typeface="Calibri Regular"/>
              </a:rPr>
              <a:t>Képfelirat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210799C0-9067-B847-A16B-D59DFDAE8CB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75600" y="1816100"/>
            <a:ext cx="3340100" cy="3340100"/>
          </a:xfrm>
          <a:prstGeom prst="roundRect">
            <a:avLst/>
          </a:prstGeom>
          <a:ln w="25400">
            <a:solidFill>
              <a:srgbClr val="262150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hu-HU" dirty="0"/>
              <a:t>Kép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62A2EA-4385-694F-BD40-B3813CBA49EA}"/>
              </a:ext>
            </a:extLst>
          </p:cNvPr>
          <p:cNvSpPr txBox="1"/>
          <p:nvPr userDrawn="1"/>
        </p:nvSpPr>
        <p:spPr>
          <a:xfrm>
            <a:off x="7975600" y="5281612"/>
            <a:ext cx="334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0" i="0" baseline="0" dirty="0">
                <a:latin typeface="Calibri Regular"/>
              </a:rPr>
              <a:t>Képfelirat</a:t>
            </a:r>
          </a:p>
        </p:txBody>
      </p:sp>
    </p:spTree>
    <p:extLst>
      <p:ext uri="{BB962C8B-B14F-4D97-AF65-F5344CB8AC3E}">
        <p14:creationId xmlns:p14="http://schemas.microsoft.com/office/powerpoint/2010/main" val="1467781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86DF2-EEEC-194F-B7E8-A2B929AF87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98650"/>
            <a:ext cx="10515600" cy="776288"/>
          </a:xfrm>
        </p:spPr>
        <p:txBody>
          <a:bodyPr/>
          <a:lstStyle/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1B02FAB-1B16-9A4A-B575-638A69EC260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030079043"/>
              </p:ext>
            </p:extLst>
          </p:nvPr>
        </p:nvGraphicFramePr>
        <p:xfrm>
          <a:off x="838200" y="2149232"/>
          <a:ext cx="10515600" cy="2767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86897905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7194246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06303462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565689874"/>
                    </a:ext>
                  </a:extLst>
                </a:gridCol>
              </a:tblGrid>
              <a:tr h="553430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bg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bg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bg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bg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0310865"/>
                  </a:ext>
                </a:extLst>
              </a:tr>
              <a:tr h="553430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tx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tx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tx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tx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7888946"/>
                  </a:ext>
                </a:extLst>
              </a:tr>
              <a:tr h="553430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tx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tx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tx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tx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2858547"/>
                  </a:ext>
                </a:extLst>
              </a:tr>
              <a:tr h="553430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tx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tx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tx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tx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7125545"/>
                  </a:ext>
                </a:extLst>
              </a:tr>
              <a:tr h="553430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tx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tx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tx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tx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30811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961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áblázat szöveg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86DF2-EEEC-194F-B7E8-A2B929AF87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24050"/>
            <a:ext cx="10515600" cy="750888"/>
          </a:xfrm>
        </p:spPr>
        <p:txBody>
          <a:bodyPr/>
          <a:lstStyle/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5D6960E-844D-A94F-A6CE-679E7B63D38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43790136"/>
              </p:ext>
            </p:extLst>
          </p:nvPr>
        </p:nvGraphicFramePr>
        <p:xfrm>
          <a:off x="7351202" y="1709876"/>
          <a:ext cx="3509396" cy="3815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4698">
                  <a:extLst>
                    <a:ext uri="{9D8B030D-6E8A-4147-A177-3AD203B41FA5}">
                      <a16:colId xmlns:a16="http://schemas.microsoft.com/office/drawing/2014/main" val="3904232309"/>
                    </a:ext>
                  </a:extLst>
                </a:gridCol>
                <a:gridCol w="1754698">
                  <a:extLst>
                    <a:ext uri="{9D8B030D-6E8A-4147-A177-3AD203B41FA5}">
                      <a16:colId xmlns:a16="http://schemas.microsoft.com/office/drawing/2014/main" val="1413416836"/>
                    </a:ext>
                  </a:extLst>
                </a:gridCol>
              </a:tblGrid>
              <a:tr h="555653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n>
                            <a:noFill/>
                          </a:ln>
                        </a:rPr>
                        <a:t>CÍM</a:t>
                      </a:r>
                      <a:endParaRPr lang="hu-HU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Calibri Regul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n>
                            <a:noFill/>
                          </a:ln>
                        </a:rPr>
                        <a:t>CÍM</a:t>
                      </a:r>
                      <a:endParaRPr lang="hu-HU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Calibri Regular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7630355"/>
                  </a:ext>
                </a:extLst>
              </a:tr>
              <a:tr h="1086500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n>
                            <a:noFill/>
                          </a:ln>
                        </a:rPr>
                        <a:t>adat</a:t>
                      </a:r>
                      <a:endParaRPr lang="hu-HU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 Regul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n>
                            <a:noFill/>
                          </a:ln>
                        </a:rPr>
                        <a:t>adat</a:t>
                      </a:r>
                      <a:endParaRPr lang="hu-HU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 Regular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1721114"/>
                  </a:ext>
                </a:extLst>
              </a:tr>
              <a:tr h="1086500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n>
                            <a:noFill/>
                          </a:ln>
                        </a:rPr>
                        <a:t>adat</a:t>
                      </a:r>
                      <a:endParaRPr lang="hu-HU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 Regul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n>
                            <a:noFill/>
                          </a:ln>
                        </a:rPr>
                        <a:t>adat</a:t>
                      </a:r>
                      <a:endParaRPr lang="hu-HU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 Regular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1453176"/>
                  </a:ext>
                </a:extLst>
              </a:tr>
              <a:tr h="1086500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n>
                            <a:noFill/>
                          </a:ln>
                        </a:rPr>
                        <a:t>adat</a:t>
                      </a:r>
                      <a:endParaRPr lang="hu-HU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 Regul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n>
                            <a:noFill/>
                          </a:ln>
                        </a:rPr>
                        <a:t>adat</a:t>
                      </a:r>
                      <a:endParaRPr lang="hu-HU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 Regular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5846154"/>
                  </a:ext>
                </a:extLst>
              </a:tr>
            </a:tbl>
          </a:graphicData>
        </a:graphic>
      </p:graphicFrame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DE61FA0-4705-F749-9C47-FF7F7C4B0E2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709875"/>
            <a:ext cx="5181600" cy="381515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Szöveg</a:t>
            </a:r>
            <a:endParaRPr lang="en-US" dirty="0"/>
          </a:p>
          <a:p>
            <a:pPr lvl="1"/>
            <a:r>
              <a:rPr lang="en-US" dirty="0" err="1"/>
              <a:t>Szöveg</a:t>
            </a:r>
            <a:endParaRPr lang="en-US" dirty="0"/>
          </a:p>
          <a:p>
            <a:pPr lvl="2"/>
            <a:r>
              <a:rPr lang="en-US" dirty="0" err="1"/>
              <a:t>Szöveg</a:t>
            </a:r>
            <a:endParaRPr lang="en-US" dirty="0"/>
          </a:p>
          <a:p>
            <a:pPr lvl="3"/>
            <a:r>
              <a:rPr lang="en-US" dirty="0" err="1"/>
              <a:t>Szöveg</a:t>
            </a:r>
            <a:endParaRPr lang="en-US" dirty="0"/>
          </a:p>
          <a:p>
            <a:pPr lvl="4"/>
            <a:r>
              <a:rPr lang="en-US" dirty="0" err="1"/>
              <a:t>Szöveg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17066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F46F77-97D4-8043-8134-2F281EBEE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here to edit</a:t>
            </a:r>
            <a:endParaRPr lang="hu-H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B4419-8F96-3D47-B5EF-C13513C34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45462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0" i="0" strike="noStrike" kern="1200" baseline="0">
          <a:solidFill>
            <a:schemeClr val="tx1"/>
          </a:solidFill>
          <a:latin typeface="Calibri Regular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100000"/>
        <a:buFont typeface="Wingdings" pitchFamily="2" charset="2"/>
        <a:buChar char="§"/>
        <a:defRPr sz="2800" b="0" i="0" kern="1200" baseline="0">
          <a:solidFill>
            <a:schemeClr val="tx1"/>
          </a:solidFill>
          <a:latin typeface="Calibri Regular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Wingdings" pitchFamily="2" charset="2"/>
        <a:buChar char="§"/>
        <a:defRPr sz="2400" b="0" i="0" kern="1200" baseline="0">
          <a:solidFill>
            <a:schemeClr val="tx1"/>
          </a:solidFill>
          <a:latin typeface="Calibri Regular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Wingdings" pitchFamily="2" charset="2"/>
        <a:buChar char="§"/>
        <a:defRPr sz="2000" b="0" i="0" kern="1200" baseline="0">
          <a:solidFill>
            <a:schemeClr val="tx1"/>
          </a:solidFill>
          <a:latin typeface="Calibri Regular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Wingdings" pitchFamily="2" charset="2"/>
        <a:buChar char="§"/>
        <a:defRPr sz="1800" b="0" i="0" kern="1200" baseline="0">
          <a:solidFill>
            <a:schemeClr val="tx1"/>
          </a:solidFill>
          <a:latin typeface="Calibri Regular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Wingdings" pitchFamily="2" charset="2"/>
        <a:buChar char="§"/>
        <a:defRPr sz="1800" b="0" i="0" kern="1200" baseline="0">
          <a:solidFill>
            <a:schemeClr val="tx1"/>
          </a:solidFill>
          <a:latin typeface="Calibri Regular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C96A3-A0E0-534B-B259-EDEE2D12F8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474" y="424048"/>
            <a:ext cx="11069052" cy="2203678"/>
          </a:xfrm>
        </p:spPr>
        <p:txBody>
          <a:bodyPr>
            <a:normAutofit/>
          </a:bodyPr>
          <a:lstStyle/>
          <a:p>
            <a:r>
              <a:rPr lang="hu-HU" dirty="0"/>
              <a:t>Az állampolgári digitáliskompetencia fejlesztése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4D1134-AB4D-F140-B09F-234FC98CF3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6686" y="2678308"/>
            <a:ext cx="9144000" cy="400795"/>
          </a:xfrm>
        </p:spPr>
        <p:txBody>
          <a:bodyPr>
            <a:noAutofit/>
          </a:bodyPr>
          <a:lstStyle/>
          <a:p>
            <a:r>
              <a:rPr lang="hu-HU" cap="none" dirty="0"/>
              <a:t>Sörény Edina, projekt szakmai vezeTő-helyettes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9988A-C3B7-8F40-B9BE-08888967E8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3999" y="3226838"/>
            <a:ext cx="5623249" cy="365125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2100" b="1" i="0" kern="1200" baseline="0">
                <a:solidFill>
                  <a:schemeClr val="tx2"/>
                </a:solidFill>
                <a:latin typeface="Roboto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400" b="0" dirty="0">
                <a:solidFill>
                  <a:schemeClr val="bg1"/>
                </a:solidFill>
                <a:latin typeface="+mj-lt"/>
              </a:rPr>
              <a:t>2021. november 30.</a:t>
            </a:r>
          </a:p>
          <a:p>
            <a:endParaRPr lang="hu-HU" dirty="0">
              <a:solidFill>
                <a:schemeClr val="bg1"/>
              </a:solidFill>
            </a:endParaRPr>
          </a:p>
          <a:p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222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68BFD747-B78A-434D-BB4F-5C6C093C2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98" y="589590"/>
            <a:ext cx="10515600" cy="776288"/>
          </a:xfrm>
        </p:spPr>
        <p:txBody>
          <a:bodyPr>
            <a:normAutofit/>
          </a:bodyPr>
          <a:lstStyle/>
          <a:p>
            <a:r>
              <a:rPr lang="hu-HU" dirty="0"/>
              <a:t>DigKomp Állampolgári profilok - </a:t>
            </a:r>
            <a:r>
              <a:rPr lang="hu-HU" sz="4000" i="1" dirty="0"/>
              <a:t>tervezet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8491D979-540F-43C3-A3A1-436F627C3A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73668"/>
            <a:ext cx="5181600" cy="544713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Állampolgári Bázis</a:t>
            </a:r>
          </a:p>
          <a:p>
            <a:endParaRPr lang="hu-HU" dirty="0"/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47636CAF-824E-4E96-AC48-6EC36E85F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4641" y="1528743"/>
            <a:ext cx="5181600" cy="418119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Állampolgári Plusz</a:t>
            </a:r>
          </a:p>
        </p:txBody>
      </p:sp>
      <p:pic>
        <p:nvPicPr>
          <p:cNvPr id="2060" name="Picture 12">
            <a:extLst>
              <a:ext uri="{FF2B5EF4-FFF2-40B4-BE49-F238E27FC236}">
                <a16:creationId xmlns:a16="http://schemas.microsoft.com/office/drawing/2014/main" id="{A04CAC20-3EA3-4E38-843D-242992D5E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641" y="2034683"/>
            <a:ext cx="5967658" cy="396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EF2B5CF9-A6C2-4868-B4F8-4E3A27089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25" y="2034684"/>
            <a:ext cx="6065496" cy="3962844"/>
          </a:xfrm>
          <a:prstGeom prst="rect">
            <a:avLst/>
          </a:prstGeom>
        </p:spPr>
      </p:pic>
      <p:sp>
        <p:nvSpPr>
          <p:cNvPr id="8" name="Élőláb helye 4">
            <a:extLst>
              <a:ext uri="{FF2B5EF4-FFF2-40B4-BE49-F238E27FC236}">
                <a16:creationId xmlns:a16="http://schemas.microsoft.com/office/drawing/2014/main" id="{FE6DB4BB-27A5-4272-A577-93761CE86D98}"/>
              </a:ext>
            </a:extLst>
          </p:cNvPr>
          <p:cNvSpPr txBox="1">
            <a:spLocks/>
          </p:cNvSpPr>
          <p:nvPr/>
        </p:nvSpPr>
        <p:spPr>
          <a:xfrm>
            <a:off x="587052" y="127552"/>
            <a:ext cx="9536662" cy="365125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600" kern="1200" cap="all" baseline="0">
                <a:solidFill>
                  <a:schemeClr val="accent2"/>
                </a:solidFill>
                <a:latin typeface="Roboto Light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>
                <a:solidFill>
                  <a:srgbClr val="002060"/>
                </a:solidFill>
              </a:rPr>
              <a:t>Az állampolgári digitáliskompetencia fejlesztése</a:t>
            </a:r>
          </a:p>
        </p:txBody>
      </p:sp>
    </p:spTree>
    <p:extLst>
      <p:ext uri="{BB962C8B-B14F-4D97-AF65-F5344CB8AC3E}">
        <p14:creationId xmlns:p14="http://schemas.microsoft.com/office/powerpoint/2010/main" val="991305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20E9FAC-9119-4B25-880E-67BBC79995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9204" y="1702837"/>
            <a:ext cx="8718620" cy="1028738"/>
          </a:xfrm>
        </p:spPr>
        <p:txBody>
          <a:bodyPr/>
          <a:lstStyle/>
          <a:p>
            <a:r>
              <a:rPr lang="hu-HU" dirty="0"/>
              <a:t>Köszönöm a figyelmet!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7C4B0D61-4950-4C01-95A6-B60BF92ECE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1509" y="2886691"/>
            <a:ext cx="4862805" cy="803566"/>
          </a:xfrm>
        </p:spPr>
        <p:txBody>
          <a:bodyPr>
            <a:normAutofit/>
          </a:bodyPr>
          <a:lstStyle/>
          <a:p>
            <a:r>
              <a:rPr lang="hu-HU" dirty="0"/>
              <a:t>Elérhetőség: soreny.edina@djnkft.hu</a:t>
            </a:r>
          </a:p>
        </p:txBody>
      </p:sp>
    </p:spTree>
    <p:extLst>
      <p:ext uri="{BB962C8B-B14F-4D97-AF65-F5344CB8AC3E}">
        <p14:creationId xmlns:p14="http://schemas.microsoft.com/office/powerpoint/2010/main" val="122407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BE5F7F0-0B99-40F6-9BBF-0C422BC74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9983"/>
            <a:ext cx="10515600" cy="776288"/>
          </a:xfrm>
        </p:spPr>
        <p:txBody>
          <a:bodyPr anchor="b">
            <a:normAutofit fontScale="90000"/>
          </a:bodyPr>
          <a:lstStyle/>
          <a:p>
            <a:r>
              <a:rPr lang="hu-HU" sz="4400" b="1" i="0" dirty="0">
                <a:effectLst/>
              </a:rPr>
              <a:t>Digitális Iránytű 2030</a:t>
            </a:r>
            <a:r>
              <a:rPr lang="hu-HU" sz="2300" b="1" i="0" dirty="0">
                <a:effectLst/>
              </a:rPr>
              <a:t>	</a:t>
            </a:r>
            <a:r>
              <a:rPr lang="hu-HU" sz="2300" b="0" i="0" dirty="0">
                <a:effectLst/>
              </a:rPr>
              <a:t>				</a:t>
            </a:r>
            <a:r>
              <a:rPr lang="hu-HU" sz="1400" b="0" i="0" dirty="0">
                <a:effectLst/>
              </a:rPr>
              <a:t>2021. március 9-én</a:t>
            </a:r>
            <a:endParaRPr lang="hu-HU" sz="1400" dirty="0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34DA779C-8256-4AAC-905A-7DA000339D4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1858549"/>
            <a:ext cx="5932068" cy="3336787"/>
          </a:xfrm>
          <a:prstGeom prst="rect">
            <a:avLst/>
          </a:prstGeom>
          <a:noFill/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8773907-666A-4DC1-A209-1C3CB74EC5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0" y="1184931"/>
            <a:ext cx="5830078" cy="4684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800" b="0" i="1" dirty="0">
                <a:solidFill>
                  <a:srgbClr val="404040"/>
                </a:solidFill>
                <a:effectLst/>
                <a:latin typeface="+mn-lt"/>
              </a:rPr>
              <a:t>„Az Európai Unió arra törekszik, hogy megteremtse polgárainak és vállalkozásainak az emberközpontú, fenntartható és virágzó digitális jövő alapjait.”</a:t>
            </a:r>
          </a:p>
          <a:p>
            <a:pPr marL="0" indent="0">
              <a:buNone/>
            </a:pPr>
            <a:endParaRPr lang="hu-HU" sz="1800" b="0" i="1" dirty="0">
              <a:solidFill>
                <a:srgbClr val="404040"/>
              </a:solidFill>
              <a:effectLst/>
              <a:latin typeface="+mn-lt"/>
            </a:endParaRPr>
          </a:p>
          <a:p>
            <a:pPr marL="0" indent="0">
              <a:buNone/>
            </a:pPr>
            <a:r>
              <a:rPr lang="hu-HU" sz="1800" i="1" dirty="0">
                <a:solidFill>
                  <a:srgbClr val="404040"/>
                </a:solidFill>
                <a:latin typeface="+mn-lt"/>
              </a:rPr>
              <a:t>4 irányú fejlesztés:</a:t>
            </a:r>
          </a:p>
          <a:p>
            <a:pPr marL="0" indent="0">
              <a:buNone/>
            </a:pPr>
            <a:endParaRPr lang="hu-HU" sz="1800" i="1" dirty="0">
              <a:solidFill>
                <a:srgbClr val="404040"/>
              </a:solidFill>
              <a:latin typeface="+mn-lt"/>
            </a:endParaRPr>
          </a:p>
          <a:p>
            <a:pPr>
              <a:buFontTx/>
              <a:buChar char="-"/>
            </a:pPr>
            <a:r>
              <a:rPr lang="hu-HU" sz="1800" i="1" dirty="0">
                <a:solidFill>
                  <a:srgbClr val="404040"/>
                </a:solidFill>
                <a:latin typeface="+mn-lt"/>
              </a:rPr>
              <a:t>Készségek</a:t>
            </a:r>
          </a:p>
          <a:p>
            <a:pPr>
              <a:buFontTx/>
              <a:buChar char="-"/>
            </a:pPr>
            <a:r>
              <a:rPr lang="en-US" sz="1800" i="1" dirty="0" err="1">
                <a:latin typeface="+mn-lt"/>
              </a:rPr>
              <a:t>Biztonságos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i="1" dirty="0" err="1">
                <a:latin typeface="+mn-lt"/>
              </a:rPr>
              <a:t>és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i="1" dirty="0" err="1">
                <a:latin typeface="+mn-lt"/>
              </a:rPr>
              <a:t>fenntartható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i="1" dirty="0" err="1">
                <a:latin typeface="+mn-lt"/>
              </a:rPr>
              <a:t>digitális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i="1" dirty="0" err="1">
                <a:latin typeface="+mn-lt"/>
              </a:rPr>
              <a:t>infrastruktúrák</a:t>
            </a:r>
            <a:endParaRPr lang="hu-HU" sz="1800" i="1" dirty="0">
              <a:latin typeface="+mn-lt"/>
            </a:endParaRPr>
          </a:p>
          <a:p>
            <a:pPr>
              <a:buFontTx/>
              <a:buChar char="-"/>
            </a:pPr>
            <a:r>
              <a:rPr lang="en-US" sz="1800" i="1" dirty="0">
                <a:latin typeface="+mn-lt"/>
              </a:rPr>
              <a:t>A </a:t>
            </a:r>
            <a:r>
              <a:rPr lang="en-US" sz="1800" i="1" dirty="0" err="1">
                <a:latin typeface="+mn-lt"/>
              </a:rPr>
              <a:t>vállalkozások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i="1" dirty="0" err="1">
                <a:latin typeface="+mn-lt"/>
              </a:rPr>
              <a:t>digitális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i="1" dirty="0" err="1">
                <a:latin typeface="+mn-lt"/>
              </a:rPr>
              <a:t>átalakulása</a:t>
            </a:r>
            <a:endParaRPr lang="hu-HU" sz="1800" i="1" dirty="0">
              <a:latin typeface="+mn-lt"/>
            </a:endParaRPr>
          </a:p>
          <a:p>
            <a:pPr>
              <a:buFontTx/>
              <a:buChar char="-"/>
            </a:pPr>
            <a:r>
              <a:rPr lang="en-US" sz="1800" i="1" dirty="0">
                <a:latin typeface="+mn-lt"/>
              </a:rPr>
              <a:t>A </a:t>
            </a:r>
            <a:r>
              <a:rPr lang="en-US" sz="1800" i="1" dirty="0" err="1">
                <a:latin typeface="+mn-lt"/>
              </a:rPr>
              <a:t>közszolgáltatások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i="1" dirty="0" err="1">
                <a:latin typeface="+mn-lt"/>
              </a:rPr>
              <a:t>digitalizálása</a:t>
            </a:r>
            <a:endParaRPr lang="hu-HU" sz="1800" i="1" dirty="0">
              <a:latin typeface="+mn-lt"/>
            </a:endParaRPr>
          </a:p>
          <a:p>
            <a:pPr>
              <a:buFontTx/>
              <a:buChar char="-"/>
            </a:pPr>
            <a:endParaRPr lang="hu-HU" sz="1800" i="1" dirty="0">
              <a:latin typeface="+mn-lt"/>
            </a:endParaRPr>
          </a:p>
          <a:p>
            <a:pPr marL="0" indent="0">
              <a:buNone/>
            </a:pPr>
            <a:r>
              <a:rPr lang="hu-HU" sz="1800" b="1" i="1" dirty="0">
                <a:latin typeface="+mn-lt"/>
              </a:rPr>
              <a:t>A digitális évtizedhez vezető út </a:t>
            </a:r>
            <a:r>
              <a:rPr lang="hu-HU" sz="1800" i="1" dirty="0">
                <a:latin typeface="+mn-lt"/>
              </a:rPr>
              <a:t>- bizottsági javaslat irányítási keret kialakítására.</a:t>
            </a:r>
            <a:endParaRPr lang="en-US" sz="1800" i="1" dirty="0">
              <a:latin typeface="+mn-lt"/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E9F3AB0-B5D3-41F7-B044-0E26746AF409}"/>
              </a:ext>
            </a:extLst>
          </p:cNvPr>
          <p:cNvSpPr txBox="1">
            <a:spLocks/>
          </p:cNvSpPr>
          <p:nvPr/>
        </p:nvSpPr>
        <p:spPr>
          <a:xfrm>
            <a:off x="587052" y="127552"/>
            <a:ext cx="9536662" cy="365125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600" kern="1200" cap="all" baseline="0">
                <a:solidFill>
                  <a:schemeClr val="accent2"/>
                </a:solidFill>
                <a:latin typeface="Roboto Light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>
                <a:solidFill>
                  <a:srgbClr val="002060"/>
                </a:solidFill>
              </a:rPr>
              <a:t>Az állampolgári digitáliskompetencia fejlesztése </a:t>
            </a:r>
          </a:p>
        </p:txBody>
      </p:sp>
    </p:spTree>
    <p:extLst>
      <p:ext uri="{BB962C8B-B14F-4D97-AF65-F5344CB8AC3E}">
        <p14:creationId xmlns:p14="http://schemas.microsoft.com/office/powerpoint/2010/main" val="2582705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ép 11" descr="Bevásárlókocsi a négyzetekkel">
            <a:extLst>
              <a:ext uri="{FF2B5EF4-FFF2-40B4-BE49-F238E27FC236}">
                <a16:creationId xmlns:a16="http://schemas.microsoft.com/office/drawing/2014/main" id="{5A0D1A10-F8F3-429C-9AF2-D19213FFA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616075"/>
            <a:ext cx="2614613" cy="1720850"/>
          </a:xfrm>
          <a:prstGeom prst="rect">
            <a:avLst/>
          </a:prstGeom>
        </p:spPr>
      </p:pic>
      <p:sp>
        <p:nvSpPr>
          <p:cNvPr id="17" name="Szövegdoboz 16">
            <a:extLst>
              <a:ext uri="{FF2B5EF4-FFF2-40B4-BE49-F238E27FC236}">
                <a16:creationId xmlns:a16="http://schemas.microsoft.com/office/drawing/2014/main" id="{F0C94192-8025-41E4-8A36-D920E1D4BE69}"/>
              </a:ext>
            </a:extLst>
          </p:cNvPr>
          <p:cNvSpPr txBox="1"/>
          <p:nvPr/>
        </p:nvSpPr>
        <p:spPr>
          <a:xfrm>
            <a:off x="838200" y="3332438"/>
            <a:ext cx="2614613" cy="312738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hu-HU" sz="1400" dirty="0" err="1">
                <a:solidFill>
                  <a:srgbClr val="FFFFFF"/>
                </a:solidFill>
              </a:rPr>
              <a:t>DigCompConsumers</a:t>
            </a:r>
            <a:r>
              <a:rPr lang="hu-HU" sz="800" dirty="0">
                <a:solidFill>
                  <a:srgbClr val="FFFFFF"/>
                </a:solidFill>
              </a:rPr>
              <a:t> - </a:t>
            </a:r>
            <a:r>
              <a:rPr lang="hu-HU" sz="1400" dirty="0">
                <a:solidFill>
                  <a:srgbClr val="FFFFFF"/>
                </a:solidFill>
              </a:rPr>
              <a:t>Fogyasztók</a:t>
            </a:r>
          </a:p>
        </p:txBody>
      </p:sp>
      <p:pic>
        <p:nvPicPr>
          <p:cNvPr id="9" name="Kép 8" descr="Oktató és diákok a laboratórium">
            <a:extLst>
              <a:ext uri="{FF2B5EF4-FFF2-40B4-BE49-F238E27FC236}">
                <a16:creationId xmlns:a16="http://schemas.microsoft.com/office/drawing/2014/main" id="{CFB4E86B-59EE-4BFD-848A-4047865190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870325"/>
            <a:ext cx="2614613" cy="1719263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A2F18518-EF09-44F7-9C1A-58FA3991B73F}"/>
              </a:ext>
            </a:extLst>
          </p:cNvPr>
          <p:cNvSpPr txBox="1"/>
          <p:nvPr/>
        </p:nvSpPr>
        <p:spPr>
          <a:xfrm>
            <a:off x="838200" y="5566196"/>
            <a:ext cx="2614613" cy="312738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hu-HU" sz="1400" dirty="0" err="1">
                <a:solidFill>
                  <a:srgbClr val="FFFFFF"/>
                </a:solidFill>
              </a:rPr>
              <a:t>DigCompEdu</a:t>
            </a:r>
            <a:r>
              <a:rPr lang="hu-HU" sz="1400" dirty="0">
                <a:solidFill>
                  <a:srgbClr val="FFFFFF"/>
                </a:solidFill>
              </a:rPr>
              <a:t> - Oktatás</a:t>
            </a:r>
          </a:p>
        </p:txBody>
      </p:sp>
      <p:pic>
        <p:nvPicPr>
          <p:cNvPr id="21" name="Kép 20" descr="A képen modellt állás, csoport látható&#10;&#10;Automatikusan generált leírás">
            <a:extLst>
              <a:ext uri="{FF2B5EF4-FFF2-40B4-BE49-F238E27FC236}">
                <a16:creationId xmlns:a16="http://schemas.microsoft.com/office/drawing/2014/main" id="{5767586A-2A9B-4194-88B5-4114519F74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2813" y="1625405"/>
            <a:ext cx="4914900" cy="3511550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11C19DFA-117A-4F29-9D45-9EAD259632F6}"/>
              </a:ext>
            </a:extLst>
          </p:cNvPr>
          <p:cNvSpPr txBox="1"/>
          <p:nvPr/>
        </p:nvSpPr>
        <p:spPr>
          <a:xfrm>
            <a:off x="3524250" y="5276850"/>
            <a:ext cx="4914900" cy="312738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hu-HU" sz="1600" dirty="0">
                <a:solidFill>
                  <a:srgbClr val="FFFFFF"/>
                </a:solidFill>
              </a:rPr>
              <a:t>DigComp2.1</a:t>
            </a:r>
            <a:r>
              <a:rPr lang="hu-HU" sz="800" dirty="0">
                <a:solidFill>
                  <a:srgbClr val="FFFFFF"/>
                </a:solidFill>
              </a:rPr>
              <a:t> - </a:t>
            </a:r>
            <a:r>
              <a:rPr lang="hu-HU" sz="1600" dirty="0">
                <a:solidFill>
                  <a:srgbClr val="FFFFFF"/>
                </a:solidFill>
              </a:rPr>
              <a:t>Állampolgárok</a:t>
            </a:r>
          </a:p>
        </p:txBody>
      </p:sp>
      <p:pic>
        <p:nvPicPr>
          <p:cNvPr id="15" name="Kép 14" descr="A képen szöveg, épület, égbolt, kültéri látható&#10;&#10;Automatikusan generált leírás">
            <a:extLst>
              <a:ext uri="{FF2B5EF4-FFF2-40B4-BE49-F238E27FC236}">
                <a16:creationId xmlns:a16="http://schemas.microsoft.com/office/drawing/2014/main" id="{9AFD94E0-59ED-4AC8-B465-DB772DA311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9150" y="1549189"/>
            <a:ext cx="2843213" cy="1565275"/>
          </a:xfrm>
          <a:prstGeom prst="rect">
            <a:avLst/>
          </a:prstGeom>
        </p:spPr>
      </p:pic>
      <p:sp>
        <p:nvSpPr>
          <p:cNvPr id="20" name="Szövegdoboz 19">
            <a:extLst>
              <a:ext uri="{FF2B5EF4-FFF2-40B4-BE49-F238E27FC236}">
                <a16:creationId xmlns:a16="http://schemas.microsoft.com/office/drawing/2014/main" id="{D425F26B-E334-4804-9D1D-DB7C9C95E8B2}"/>
              </a:ext>
            </a:extLst>
          </p:cNvPr>
          <p:cNvSpPr txBox="1"/>
          <p:nvPr/>
        </p:nvSpPr>
        <p:spPr>
          <a:xfrm>
            <a:off x="8439149" y="3116262"/>
            <a:ext cx="2843213" cy="312738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hu-HU" sz="1400" dirty="0" err="1">
                <a:solidFill>
                  <a:srgbClr val="FFFFFF"/>
                </a:solidFill>
              </a:rPr>
              <a:t>DigCompOrg</a:t>
            </a:r>
            <a:r>
              <a:rPr lang="hu-HU" sz="1400" dirty="0">
                <a:solidFill>
                  <a:srgbClr val="FFFFFF"/>
                </a:solidFill>
              </a:rPr>
              <a:t> - Intézmények</a:t>
            </a:r>
          </a:p>
        </p:txBody>
      </p:sp>
      <p:pic>
        <p:nvPicPr>
          <p:cNvPr id="14" name="Kép 13" descr="Mérnökök táblagéppel és kivetített tervekkel">
            <a:extLst>
              <a:ext uri="{FF2B5EF4-FFF2-40B4-BE49-F238E27FC236}">
                <a16:creationId xmlns:a16="http://schemas.microsoft.com/office/drawing/2014/main" id="{9D12D2C2-2290-440A-944E-797A9B4A23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10588" y="3716338"/>
            <a:ext cx="2843213" cy="1873250"/>
          </a:xfrm>
          <a:prstGeom prst="rect">
            <a:avLst/>
          </a:prstGeom>
        </p:spPr>
      </p:pic>
      <p:sp>
        <p:nvSpPr>
          <p:cNvPr id="16" name="Szövegdoboz 15">
            <a:extLst>
              <a:ext uri="{FF2B5EF4-FFF2-40B4-BE49-F238E27FC236}">
                <a16:creationId xmlns:a16="http://schemas.microsoft.com/office/drawing/2014/main" id="{688F4352-C6F5-4C67-BFAC-31CB949D6DB0}"/>
              </a:ext>
            </a:extLst>
          </p:cNvPr>
          <p:cNvSpPr txBox="1"/>
          <p:nvPr/>
        </p:nvSpPr>
        <p:spPr>
          <a:xfrm>
            <a:off x="8510588" y="5589588"/>
            <a:ext cx="2843213" cy="314325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hu-HU" sz="1400" dirty="0" err="1">
                <a:solidFill>
                  <a:srgbClr val="FFFFFF"/>
                </a:solidFill>
              </a:rPr>
              <a:t>DigComp</a:t>
            </a:r>
            <a:r>
              <a:rPr lang="hu-HU" sz="800" dirty="0">
                <a:solidFill>
                  <a:srgbClr val="FFFFFF"/>
                </a:solidFill>
              </a:rPr>
              <a:t> </a:t>
            </a:r>
            <a:r>
              <a:rPr lang="hu-HU" sz="1400" dirty="0" err="1">
                <a:solidFill>
                  <a:srgbClr val="FFFFFF"/>
                </a:solidFill>
              </a:rPr>
              <a:t>At</a:t>
            </a:r>
            <a:r>
              <a:rPr lang="hu-HU" sz="1400" dirty="0">
                <a:solidFill>
                  <a:srgbClr val="FFFFFF"/>
                </a:solidFill>
              </a:rPr>
              <a:t> </a:t>
            </a:r>
            <a:r>
              <a:rPr lang="hu-HU" sz="1400" dirty="0" err="1">
                <a:solidFill>
                  <a:srgbClr val="FFFFFF"/>
                </a:solidFill>
              </a:rPr>
              <a:t>Work</a:t>
            </a:r>
            <a:r>
              <a:rPr lang="hu-HU" sz="1400" dirty="0">
                <a:solidFill>
                  <a:srgbClr val="FFFFFF"/>
                </a:solidFill>
              </a:rPr>
              <a:t> - Munkavállalók</a:t>
            </a: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1D8ADB1-0057-4D17-B207-2B0EA9D1F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1886"/>
            <a:ext cx="10515600" cy="776288"/>
          </a:xfrm>
        </p:spPr>
        <p:txBody>
          <a:bodyPr anchor="b">
            <a:normAutofit/>
          </a:bodyPr>
          <a:lstStyle/>
          <a:p>
            <a:pPr algn="ctr"/>
            <a:r>
              <a:rPr lang="hu-HU" dirty="0"/>
              <a:t>A </a:t>
            </a:r>
            <a:r>
              <a:rPr lang="hu-HU" dirty="0" err="1"/>
              <a:t>DigComp</a:t>
            </a:r>
            <a:r>
              <a:rPr lang="hu-HU" dirty="0"/>
              <a:t> világa</a:t>
            </a:r>
          </a:p>
        </p:txBody>
      </p:sp>
      <p:sp>
        <p:nvSpPr>
          <p:cNvPr id="13" name="Élőláb helye 4">
            <a:extLst>
              <a:ext uri="{FF2B5EF4-FFF2-40B4-BE49-F238E27FC236}">
                <a16:creationId xmlns:a16="http://schemas.microsoft.com/office/drawing/2014/main" id="{FDE493FA-0714-47C2-8FAB-63D69CD9AC47}"/>
              </a:ext>
            </a:extLst>
          </p:cNvPr>
          <p:cNvSpPr txBox="1">
            <a:spLocks/>
          </p:cNvSpPr>
          <p:nvPr/>
        </p:nvSpPr>
        <p:spPr>
          <a:xfrm>
            <a:off x="587052" y="127552"/>
            <a:ext cx="9536662" cy="365125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600" kern="1200" cap="all" baseline="0">
                <a:solidFill>
                  <a:schemeClr val="accent2"/>
                </a:solidFill>
                <a:latin typeface="Roboto Light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>
                <a:solidFill>
                  <a:srgbClr val="002060"/>
                </a:solidFill>
              </a:rPr>
              <a:t>Az állampolgári digitáliskompetencia fejlesztése</a:t>
            </a:r>
          </a:p>
        </p:txBody>
      </p:sp>
    </p:spTree>
    <p:extLst>
      <p:ext uri="{BB962C8B-B14F-4D97-AF65-F5344CB8AC3E}">
        <p14:creationId xmlns:p14="http://schemas.microsoft.com/office/powerpoint/2010/main" val="1755346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468BDD0-2668-4819-B479-33D2C7283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/>
              <a:t>A Kormány által kijelölt feladat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5B51D89-80CF-40C9-A4E4-50551B548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400" dirty="0"/>
              <a:t>1341/2019. (VI. 11.) Korm. határozat:</a:t>
            </a:r>
          </a:p>
          <a:p>
            <a:pPr algn="just"/>
            <a:r>
              <a:rPr lang="hu-HU" sz="2400" u="sng" dirty="0"/>
              <a:t>Cél</a:t>
            </a:r>
            <a:r>
              <a:rPr lang="hu-HU" sz="2400" dirty="0"/>
              <a:t>: a digitális kompetenciák fejlesztése érdekében egy egységes digitális kompetencia keretrendszer létrehozása. </a:t>
            </a:r>
          </a:p>
          <a:p>
            <a:pPr algn="just"/>
            <a:r>
              <a:rPr lang="hu-HU" sz="2400" dirty="0"/>
              <a:t>Ennek érdekében </a:t>
            </a:r>
            <a:r>
              <a:rPr lang="hu-HU" sz="2400" u="sng" dirty="0"/>
              <a:t>feladat</a:t>
            </a:r>
            <a:r>
              <a:rPr lang="hu-HU" sz="2400" dirty="0"/>
              <a:t>: Digitális Kompetencia Keretrendszer azaz a </a:t>
            </a:r>
            <a:r>
              <a:rPr lang="hu-HU" sz="2400" b="1" dirty="0"/>
              <a:t>DigKomp rendszer hosszú távú koncepciójának </a:t>
            </a:r>
            <a:r>
              <a:rPr lang="hu-HU" sz="2400" dirty="0"/>
              <a:t>kidolgozása, benne s szervezeti, intézményi, finanszírozási modellel, továbbá </a:t>
            </a:r>
            <a:r>
              <a:rPr lang="hu-HU" sz="2400" b="1" dirty="0"/>
              <a:t>a digitális kompetenciák értékelési és igazolási rendszer kialakításának vizsgálatával.</a:t>
            </a:r>
          </a:p>
          <a:p>
            <a:pPr algn="just"/>
            <a:r>
              <a:rPr lang="hu-HU" sz="2400" u="sng" dirty="0"/>
              <a:t>Forrás: </a:t>
            </a:r>
            <a:r>
              <a:rPr lang="hu-HU" sz="2400" dirty="0"/>
              <a:t>GINOP 6.1.2 – „Digitális szakadék csökkentése” c. projekt </a:t>
            </a:r>
          </a:p>
          <a:p>
            <a:endParaRPr lang="hu-HU" dirty="0"/>
          </a:p>
        </p:txBody>
      </p:sp>
      <p:sp>
        <p:nvSpPr>
          <p:cNvPr id="6" name="Élőláb helye 4">
            <a:extLst>
              <a:ext uri="{FF2B5EF4-FFF2-40B4-BE49-F238E27FC236}">
                <a16:creationId xmlns:a16="http://schemas.microsoft.com/office/drawing/2014/main" id="{11A438F9-09AC-4529-AE89-2009E703F56B}"/>
              </a:ext>
            </a:extLst>
          </p:cNvPr>
          <p:cNvSpPr txBox="1">
            <a:spLocks/>
          </p:cNvSpPr>
          <p:nvPr/>
        </p:nvSpPr>
        <p:spPr>
          <a:xfrm>
            <a:off x="587052" y="127552"/>
            <a:ext cx="9536662" cy="365125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600" kern="1200" cap="all" baseline="0">
                <a:solidFill>
                  <a:schemeClr val="accent2"/>
                </a:solidFill>
                <a:latin typeface="Roboto Light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>
                <a:solidFill>
                  <a:srgbClr val="002060"/>
                </a:solidFill>
              </a:rPr>
              <a:t>Az állampolgári digitáliskompetencia fejlesztése</a:t>
            </a:r>
          </a:p>
        </p:txBody>
      </p:sp>
    </p:spTree>
    <p:extLst>
      <p:ext uri="{BB962C8B-B14F-4D97-AF65-F5344CB8AC3E}">
        <p14:creationId xmlns:p14="http://schemas.microsoft.com/office/powerpoint/2010/main" val="3192590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4D36E6EF-1740-414E-922C-47E30862F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52" y="439018"/>
            <a:ext cx="5694830" cy="1069975"/>
          </a:xfrm>
        </p:spPr>
        <p:txBody>
          <a:bodyPr anchor="b">
            <a:noAutofit/>
          </a:bodyPr>
          <a:lstStyle/>
          <a:p>
            <a:r>
              <a:rPr lang="hu-HU" sz="4000" dirty="0">
                <a:cs typeface="Arial" panose="020B0604020202020204" pitchFamily="34" charset="0"/>
              </a:rPr>
              <a:t>A DigKomp Rendszer céljai</a:t>
            </a:r>
            <a:endParaRPr lang="en-US" sz="4000" dirty="0">
              <a:cs typeface="Arial" panose="020B0604020202020204" pitchFamily="34" charset="0"/>
            </a:endParaRP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460A5B74-AF2E-49DE-B88B-B1C2E50F2A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0375" y="1780368"/>
            <a:ext cx="3932237" cy="3811588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/>
              <a:t>Hatékony és intézményesített eszközrendszer a digitáliskompetencia fejlesztésére.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/>
              <a:t>Bárki számára ingyenesen hozzáférhető.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/>
              <a:t>Élményszerű feladatokon keresztül fejleszt és értékel.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/>
              <a:t>Tanúsítvány megszerzését teszi lehetővé.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/>
              <a:t>A digitáliskompetencia hiányának gyors és hatékony azonosítása, a fejlesztésére irányuló képzések összegyűjtése és ajánlása.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/>
              <a:t>Önálló, egyéni és csoportos tanulás támogatása.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/>
              <a:t>Profil alapú tanúsítás – munkaerőpiaci tanúsítvány.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000" dirty="0"/>
          </a:p>
          <a:p>
            <a:endParaRPr lang="hu-HU" dirty="0"/>
          </a:p>
        </p:txBody>
      </p:sp>
      <p:sp>
        <p:nvSpPr>
          <p:cNvPr id="10" name="Élőláb helye 4">
            <a:extLst>
              <a:ext uri="{FF2B5EF4-FFF2-40B4-BE49-F238E27FC236}">
                <a16:creationId xmlns:a16="http://schemas.microsoft.com/office/drawing/2014/main" id="{4A4DB130-F631-4F73-88C8-BF7A0D0B74DA}"/>
              </a:ext>
            </a:extLst>
          </p:cNvPr>
          <p:cNvSpPr txBox="1">
            <a:spLocks/>
          </p:cNvSpPr>
          <p:nvPr/>
        </p:nvSpPr>
        <p:spPr>
          <a:xfrm>
            <a:off x="587052" y="256455"/>
            <a:ext cx="8483796" cy="365125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600" kern="1200" cap="all" baseline="0">
                <a:solidFill>
                  <a:schemeClr val="accent2"/>
                </a:solidFill>
                <a:latin typeface="Roboto Light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600" b="0" i="0" u="none" strike="noStrike" kern="1200" cap="all" spc="0" normalizeH="0" baseline="0" noProof="0" dirty="0">
              <a:ln>
                <a:noFill/>
              </a:ln>
              <a:solidFill>
                <a:srgbClr val="262150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pic>
        <p:nvPicPr>
          <p:cNvPr id="8" name="Tartalom helye 4">
            <a:extLst>
              <a:ext uri="{FF2B5EF4-FFF2-40B4-BE49-F238E27FC236}">
                <a16:creationId xmlns:a16="http://schemas.microsoft.com/office/drawing/2014/main" id="{4D027B7A-0DBD-444E-9DCF-13C2C676B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5736" y="828950"/>
            <a:ext cx="5430223" cy="4873625"/>
          </a:xfrm>
          <a:prstGeom prst="rect">
            <a:avLst/>
          </a:prstGeom>
          <a:noFill/>
        </p:spPr>
      </p:pic>
      <p:sp>
        <p:nvSpPr>
          <p:cNvPr id="6" name="Élőláb helye 4">
            <a:extLst>
              <a:ext uri="{FF2B5EF4-FFF2-40B4-BE49-F238E27FC236}">
                <a16:creationId xmlns:a16="http://schemas.microsoft.com/office/drawing/2014/main" id="{DA8ACDA8-DEC4-42D3-8F0E-81F223DB1BB7}"/>
              </a:ext>
            </a:extLst>
          </p:cNvPr>
          <p:cNvSpPr txBox="1">
            <a:spLocks/>
          </p:cNvSpPr>
          <p:nvPr/>
        </p:nvSpPr>
        <p:spPr>
          <a:xfrm>
            <a:off x="587052" y="127552"/>
            <a:ext cx="9536662" cy="365125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600" kern="1200" cap="all" baseline="0">
                <a:solidFill>
                  <a:schemeClr val="accent2"/>
                </a:solidFill>
                <a:latin typeface="Roboto Light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>
                <a:solidFill>
                  <a:srgbClr val="002060"/>
                </a:solidFill>
              </a:rPr>
              <a:t>Az állampolgári digitáliskompetencia fejlesztése </a:t>
            </a:r>
          </a:p>
        </p:txBody>
      </p:sp>
    </p:spTree>
    <p:extLst>
      <p:ext uri="{BB962C8B-B14F-4D97-AF65-F5344CB8AC3E}">
        <p14:creationId xmlns:p14="http://schemas.microsoft.com/office/powerpoint/2010/main" val="3478334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8BF4307-7244-4F16-87EA-F22FA2039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736" y="638676"/>
            <a:ext cx="10515600" cy="776288"/>
          </a:xfrm>
        </p:spPr>
        <p:txBody>
          <a:bodyPr anchor="b">
            <a:normAutofit/>
          </a:bodyPr>
          <a:lstStyle/>
          <a:p>
            <a:pPr algn="ctr"/>
            <a:r>
              <a:rPr lang="hu-HU" sz="2300" dirty="0" err="1"/>
              <a:t>DigComp</a:t>
            </a:r>
            <a:r>
              <a:rPr lang="hu-HU" sz="2300" dirty="0"/>
              <a:t> 2.1 és DigKomp Állampolgári Digitáliskompetencia-keret</a:t>
            </a:r>
            <a:br>
              <a:rPr lang="hu-HU" sz="2300" dirty="0"/>
            </a:br>
            <a:r>
              <a:rPr lang="hu-HU" sz="2300" dirty="0"/>
              <a:t>Adaptáció és Innováció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306352D-B4EB-4B52-961B-E0AA0D42C0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414964"/>
            <a:ext cx="8715973" cy="459521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hu-HU" sz="1600" dirty="0"/>
          </a:p>
          <a:p>
            <a:pPr marL="0" indent="0">
              <a:buNone/>
            </a:pPr>
            <a:r>
              <a:rPr lang="hu-HU" sz="1600" u="sng" dirty="0"/>
              <a:t>Cél:</a:t>
            </a:r>
            <a:r>
              <a:rPr lang="hu-HU" sz="1600" dirty="0"/>
              <a:t> a digitáliskompetencia tartalmának azonosítása és tanulási eredmények leírása.</a:t>
            </a:r>
          </a:p>
          <a:p>
            <a:pPr marL="0" indent="0">
              <a:buNone/>
            </a:pPr>
            <a:r>
              <a:rPr lang="hu-HU" sz="1600" dirty="0"/>
              <a:t>A hazai állampolgári keret (DigKomp ÁDKK) döntő mértékben az uniós referencia, a </a:t>
            </a:r>
            <a:r>
              <a:rPr lang="hu-HU" sz="1600" dirty="0" err="1"/>
              <a:t>DigComp</a:t>
            </a:r>
            <a:r>
              <a:rPr lang="hu-HU" sz="1600" dirty="0"/>
              <a:t> 2.1 keret szerkezetét és szintezési alapelveit követi.</a:t>
            </a:r>
          </a:p>
          <a:p>
            <a:pPr lvl="1"/>
            <a:r>
              <a:rPr lang="hu-HU" sz="1600" b="1" dirty="0"/>
              <a:t>5 kompetenciaterület – 21 kompetenciaelem – 8 jártassági szint</a:t>
            </a:r>
          </a:p>
          <a:p>
            <a:pPr marL="0" indent="0">
              <a:buNone/>
            </a:pPr>
            <a:r>
              <a:rPr lang="hu-HU" sz="1600" u="sng" dirty="0"/>
              <a:t>A hazai fejlesztés hozzáadott elemei:</a:t>
            </a:r>
          </a:p>
          <a:p>
            <a:r>
              <a:rPr lang="hu-HU" sz="1600" dirty="0"/>
              <a:t>Törekvés az online szolgáltatásokkal kapcsolatos kompetenciaelemek megjelenítésére a gyakorlati példákon keresztül.</a:t>
            </a:r>
          </a:p>
          <a:p>
            <a:r>
              <a:rPr lang="hu-HU" sz="1600" b="1" dirty="0"/>
              <a:t>Hazai környezetben értelmezhető példák készítése: a privát élettérben és a munka világához kapcsolódóan. (Teljes példarendszer létrehozása: minimum 336 példa.)</a:t>
            </a:r>
          </a:p>
          <a:p>
            <a:r>
              <a:rPr lang="hu-HU" sz="1600" b="1" dirty="0"/>
              <a:t>Szintdefiníció készítése (168) - minden kompetenciaelemhez, minden jártassági szinten.</a:t>
            </a:r>
          </a:p>
          <a:p>
            <a:r>
              <a:rPr lang="hu-HU" sz="1600" dirty="0"/>
              <a:t>Profilban való gondolkodás - </a:t>
            </a:r>
            <a:r>
              <a:rPr lang="hu-HU" sz="1600" b="1" dirty="0"/>
              <a:t>DigKomp Állampolgári Bázis és Állampolgári Plusz létrehozása</a:t>
            </a:r>
            <a:r>
              <a:rPr lang="hu-HU" sz="1600" dirty="0"/>
              <a:t>.</a:t>
            </a:r>
          </a:p>
          <a:p>
            <a:r>
              <a:rPr lang="hu-HU" sz="1600" b="1" dirty="0"/>
              <a:t>Az ÁDKK módszertani előkép az ágazati, szakmai keretekhez.</a:t>
            </a:r>
          </a:p>
          <a:p>
            <a:endParaRPr lang="hu-HU" sz="1600" dirty="0"/>
          </a:p>
          <a:p>
            <a:endParaRPr lang="hu-HU" sz="1600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30580F1D-20C9-4F3D-879F-2AFF2A71D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7869" y="4028815"/>
            <a:ext cx="1152244" cy="1798476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0B9289CA-2E3A-4BD5-9732-EBAD52A5C443}"/>
              </a:ext>
            </a:extLst>
          </p:cNvPr>
          <p:cNvSpPr txBox="1"/>
          <p:nvPr/>
        </p:nvSpPr>
        <p:spPr>
          <a:xfrm>
            <a:off x="9554172" y="152606"/>
            <a:ext cx="2637828" cy="36933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dirty="0"/>
              <a:t>További célok: </a:t>
            </a:r>
          </a:p>
          <a:p>
            <a:endParaRPr lang="hu-HU" dirty="0"/>
          </a:p>
          <a:p>
            <a:r>
              <a:rPr lang="hu-HU" dirty="0"/>
              <a:t>Kapcsolódás az Nemzeti Digitalizációs Stratégia célértékeihez.  </a:t>
            </a:r>
          </a:p>
          <a:p>
            <a:endParaRPr lang="hu-HU" dirty="0"/>
          </a:p>
          <a:p>
            <a:r>
              <a:rPr lang="hu-HU" dirty="0"/>
              <a:t>DESI  - digitális készségek (</a:t>
            </a:r>
            <a:r>
              <a:rPr lang="hu-HU" dirty="0" err="1"/>
              <a:t>basic</a:t>
            </a:r>
            <a:r>
              <a:rPr lang="hu-HU" dirty="0"/>
              <a:t> </a:t>
            </a:r>
            <a:r>
              <a:rPr lang="hu-HU" dirty="0" err="1"/>
              <a:t>digital</a:t>
            </a:r>
            <a:r>
              <a:rPr lang="hu-HU" dirty="0"/>
              <a:t> </a:t>
            </a:r>
            <a:r>
              <a:rPr lang="hu-HU" dirty="0" err="1"/>
              <a:t>skills</a:t>
            </a:r>
            <a:r>
              <a:rPr lang="hu-HU" dirty="0"/>
              <a:t>, internet használat, stb.) dimenziókban javulása -  a DigKomp Rendszer kifejlesztésével és  működtetésével.</a:t>
            </a:r>
          </a:p>
        </p:txBody>
      </p:sp>
      <p:sp>
        <p:nvSpPr>
          <p:cNvPr id="9" name="Élőláb helye 4">
            <a:extLst>
              <a:ext uri="{FF2B5EF4-FFF2-40B4-BE49-F238E27FC236}">
                <a16:creationId xmlns:a16="http://schemas.microsoft.com/office/drawing/2014/main" id="{7283778D-0292-406D-B4DA-1D029823A28A}"/>
              </a:ext>
            </a:extLst>
          </p:cNvPr>
          <p:cNvSpPr txBox="1">
            <a:spLocks/>
          </p:cNvSpPr>
          <p:nvPr/>
        </p:nvSpPr>
        <p:spPr>
          <a:xfrm>
            <a:off x="587052" y="127552"/>
            <a:ext cx="9536662" cy="365125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600" kern="1200" cap="all" baseline="0">
                <a:solidFill>
                  <a:schemeClr val="accent2"/>
                </a:solidFill>
                <a:latin typeface="Roboto Light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>
                <a:solidFill>
                  <a:srgbClr val="002060"/>
                </a:solidFill>
              </a:rPr>
              <a:t>Az állampolgári digitáliskompetencia fejlesztése </a:t>
            </a:r>
          </a:p>
        </p:txBody>
      </p:sp>
    </p:spTree>
    <p:extLst>
      <p:ext uri="{BB962C8B-B14F-4D97-AF65-F5344CB8AC3E}">
        <p14:creationId xmlns:p14="http://schemas.microsoft.com/office/powerpoint/2010/main" val="2217295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4D36E6EF-1740-414E-922C-47E30862F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6155" y="798650"/>
            <a:ext cx="5542383" cy="776288"/>
          </a:xfrm>
        </p:spPr>
        <p:txBody>
          <a:bodyPr anchor="b">
            <a:noAutofit/>
          </a:bodyPr>
          <a:lstStyle/>
          <a:p>
            <a:r>
              <a:rPr lang="hu-HU" sz="2500" dirty="0"/>
              <a:t>A DigKomp Állampolgári Digitáliskompetencia-keret felépítése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4F6AAAF1-29DB-4BD8-9A19-E13015A5A40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tretch/>
        </p:blipFill>
        <p:spPr>
          <a:xfrm>
            <a:off x="587052" y="621581"/>
            <a:ext cx="5084335" cy="5481764"/>
          </a:xfrm>
          <a:prstGeom prst="rect">
            <a:avLst/>
          </a:prstGeom>
          <a:noFill/>
        </p:spPr>
      </p:pic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D89E5F2C-29C3-480A-84F1-4BC4E8F836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09875"/>
            <a:ext cx="5181600" cy="4351338"/>
          </a:xfrm>
        </p:spPr>
        <p:txBody>
          <a:bodyPr>
            <a:normAutofit/>
          </a:bodyPr>
          <a:lstStyle/>
          <a:p>
            <a:r>
              <a:rPr lang="hu-HU" sz="2500" dirty="0"/>
              <a:t>1- 8 jártassági szint</a:t>
            </a:r>
          </a:p>
          <a:p>
            <a:endParaRPr lang="hu-HU" sz="2500" dirty="0"/>
          </a:p>
          <a:p>
            <a:pPr marL="0" indent="0" algn="ctr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500" dirty="0"/>
              <a:t>Az egyszerű feladatoktól,</a:t>
            </a:r>
          </a:p>
          <a:p>
            <a:pPr marL="0" indent="0" algn="ctr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500" dirty="0"/>
              <a:t>a rendkívül összetett, </a:t>
            </a:r>
          </a:p>
          <a:p>
            <a:pPr marL="0" indent="0" algn="ctr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500" dirty="0"/>
              <a:t>sok tényező által befolyásolt problémák önálló megoldásáig, </a:t>
            </a:r>
          </a:p>
          <a:p>
            <a:pPr marL="0" indent="0" algn="ctr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500" dirty="0"/>
              <a:t>az új ötletek és folyamatok ajánlásáig.   </a:t>
            </a:r>
            <a:endParaRPr lang="en-US" sz="2500" dirty="0"/>
          </a:p>
        </p:txBody>
      </p:sp>
      <p:sp>
        <p:nvSpPr>
          <p:cNvPr id="10" name="Élőláb helye 4">
            <a:extLst>
              <a:ext uri="{FF2B5EF4-FFF2-40B4-BE49-F238E27FC236}">
                <a16:creationId xmlns:a16="http://schemas.microsoft.com/office/drawing/2014/main" id="{4A4DB130-F631-4F73-88C8-BF7A0D0B74DA}"/>
              </a:ext>
            </a:extLst>
          </p:cNvPr>
          <p:cNvSpPr txBox="1">
            <a:spLocks/>
          </p:cNvSpPr>
          <p:nvPr/>
        </p:nvSpPr>
        <p:spPr>
          <a:xfrm>
            <a:off x="587052" y="256456"/>
            <a:ext cx="8483796" cy="365125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600" kern="1200" cap="all" baseline="0">
                <a:solidFill>
                  <a:schemeClr val="accent2"/>
                </a:solidFill>
                <a:latin typeface="Roboto Light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600" b="0" i="0" u="none" strike="noStrike" kern="1200" cap="all" spc="0" normalizeH="0" baseline="0" noProof="0" dirty="0">
              <a:ln>
                <a:noFill/>
              </a:ln>
              <a:solidFill>
                <a:srgbClr val="262150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2" name="Nyíl: jobbra mutató 1">
            <a:extLst>
              <a:ext uri="{FF2B5EF4-FFF2-40B4-BE49-F238E27FC236}">
                <a16:creationId xmlns:a16="http://schemas.microsoft.com/office/drawing/2014/main" id="{409DC685-64EC-4AB0-9FD7-6BF46FD8478E}"/>
              </a:ext>
            </a:extLst>
          </p:cNvPr>
          <p:cNvSpPr/>
          <p:nvPr/>
        </p:nvSpPr>
        <p:spPr>
          <a:xfrm>
            <a:off x="9515918" y="168204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Élőláb helye 4">
            <a:extLst>
              <a:ext uri="{FF2B5EF4-FFF2-40B4-BE49-F238E27FC236}">
                <a16:creationId xmlns:a16="http://schemas.microsoft.com/office/drawing/2014/main" id="{538B50CB-5B41-4BC1-BF4B-7B36604ADD04}"/>
              </a:ext>
            </a:extLst>
          </p:cNvPr>
          <p:cNvSpPr txBox="1">
            <a:spLocks/>
          </p:cNvSpPr>
          <p:nvPr/>
        </p:nvSpPr>
        <p:spPr>
          <a:xfrm>
            <a:off x="587052" y="127552"/>
            <a:ext cx="9536662" cy="365125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600" kern="1200" cap="all" baseline="0">
                <a:solidFill>
                  <a:schemeClr val="accent2"/>
                </a:solidFill>
                <a:latin typeface="Roboto Light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>
                <a:solidFill>
                  <a:srgbClr val="002060"/>
                </a:solidFill>
              </a:rPr>
              <a:t>Az állampolgári digitáliskompetencia fejlesztése</a:t>
            </a:r>
          </a:p>
        </p:txBody>
      </p:sp>
    </p:spTree>
    <p:extLst>
      <p:ext uri="{BB962C8B-B14F-4D97-AF65-F5344CB8AC3E}">
        <p14:creationId xmlns:p14="http://schemas.microsoft.com/office/powerpoint/2010/main" val="3392748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FC59F367-95A8-42E2-814C-E0190AE31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04718"/>
            <a:ext cx="10515600" cy="776288"/>
          </a:xfrm>
        </p:spPr>
        <p:txBody>
          <a:bodyPr/>
          <a:lstStyle/>
          <a:p>
            <a:r>
              <a:rPr lang="hu-HU" dirty="0"/>
              <a:t>Kompetenciaelemek (21)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8B582DA9-16ED-4753-9BF2-FA85928D00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2244" y="1429325"/>
            <a:ext cx="5183187" cy="4498975"/>
          </a:xfrm>
        </p:spPr>
        <p:txBody>
          <a:bodyPr>
            <a:normAutofit fontScale="62500" lnSpcReduction="20000"/>
          </a:bodyPr>
          <a:lstStyle/>
          <a:p>
            <a:r>
              <a:rPr lang="hu-H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1.1.	</a:t>
            </a:r>
            <a:r>
              <a:rPr lang="hu-HU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Adatok, </a:t>
            </a:r>
            <a:r>
              <a:rPr lang="hu-HU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információk</a:t>
            </a:r>
            <a:r>
              <a:rPr lang="hu-HU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hu-HU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és</a:t>
            </a:r>
            <a:r>
              <a:rPr lang="hu-HU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hu-HU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digitális</a:t>
            </a:r>
            <a:r>
              <a:rPr lang="hu-HU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 	tartalmak </a:t>
            </a:r>
            <a:r>
              <a:rPr lang="hu-HU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böngészése</a:t>
            </a:r>
            <a:r>
              <a:rPr lang="hu-H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, </a:t>
            </a:r>
            <a:r>
              <a:rPr lang="hu-HU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keresése</a:t>
            </a:r>
            <a:r>
              <a:rPr lang="hu-H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hu-HU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és</a:t>
            </a:r>
            <a:r>
              <a:rPr lang="hu-H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 	</a:t>
            </a:r>
            <a:r>
              <a:rPr lang="hu-HU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szűrése</a:t>
            </a:r>
            <a:endParaRPr lang="hu-HU" b="1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  <a:p>
            <a:r>
              <a:rPr lang="hu-HU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1.2.	Adatok, </a:t>
            </a:r>
            <a:r>
              <a:rPr lang="hu-HU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információk</a:t>
            </a:r>
            <a:r>
              <a:rPr lang="hu-HU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hu-HU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és</a:t>
            </a:r>
            <a:r>
              <a:rPr lang="hu-HU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hu-HU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digitális</a:t>
            </a:r>
            <a:r>
              <a:rPr lang="hu-HU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 	tartalmak </a:t>
            </a:r>
            <a:r>
              <a:rPr lang="hu-HU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kiértékelése</a:t>
            </a:r>
            <a:endParaRPr lang="hu-HU" b="1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  <a:p>
            <a:r>
              <a:rPr lang="hu-HU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1.3.	Adatok, </a:t>
            </a:r>
            <a:r>
              <a:rPr lang="hu-HU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információk</a:t>
            </a:r>
            <a:r>
              <a:rPr lang="hu-HU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hu-HU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és</a:t>
            </a:r>
            <a:r>
              <a:rPr lang="hu-HU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hu-HU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digitális</a:t>
            </a:r>
            <a:r>
              <a:rPr lang="hu-HU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 	tartalmak </a:t>
            </a:r>
            <a:r>
              <a:rPr lang="hu-HU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kezelése</a:t>
            </a:r>
            <a:endParaRPr lang="hu-HU" b="1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  <a:p>
            <a:r>
              <a:rPr lang="hu-HU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2.1.	Digitális technológiával támogatott 	</a:t>
            </a:r>
            <a:r>
              <a:rPr lang="hu-HU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interakció</a:t>
            </a:r>
          </a:p>
          <a:p>
            <a:r>
              <a:rPr lang="hu-HU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2.2.	Digitális technológiával támogatott 	</a:t>
            </a:r>
            <a:r>
              <a:rPr lang="hu-HU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megosztás</a:t>
            </a:r>
          </a:p>
          <a:p>
            <a:r>
              <a:rPr lang="hu-HU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2.3.	Digitális eszközökkel támogatott 	</a:t>
            </a:r>
            <a:r>
              <a:rPr lang="hu-HU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társadalmi jelenlét és szerepvállalás </a:t>
            </a:r>
          </a:p>
          <a:p>
            <a:r>
              <a:rPr lang="hu-HU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2.4.	Digitális eszközökkel támogatott 	</a:t>
            </a:r>
            <a:r>
              <a:rPr lang="hu-HU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együttműködés</a:t>
            </a:r>
          </a:p>
          <a:p>
            <a:r>
              <a:rPr lang="hu-HU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2.5.	</a:t>
            </a:r>
            <a:r>
              <a:rPr lang="hu-HU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Netikett</a:t>
            </a:r>
          </a:p>
          <a:p>
            <a:r>
              <a:rPr lang="hu-HU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2.6.	</a:t>
            </a:r>
            <a:r>
              <a:rPr lang="hu-HU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A digitális személyazonosság kezelése</a:t>
            </a:r>
          </a:p>
          <a:p>
            <a:endParaRPr lang="hu-H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Tartalom helye 8">
            <a:extLst>
              <a:ext uri="{FF2B5EF4-FFF2-40B4-BE49-F238E27FC236}">
                <a16:creationId xmlns:a16="http://schemas.microsoft.com/office/drawing/2014/main" id="{7FE8FDF1-2018-4AA7-98B6-350B85D8E7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97575" y="1381006"/>
            <a:ext cx="5357813" cy="4498975"/>
          </a:xfrm>
        </p:spPr>
        <p:txBody>
          <a:bodyPr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6AB71"/>
              </a:buClr>
              <a:buSzPct val="130000"/>
              <a:buFont typeface="Wingdings" pitchFamily="2" charset="2"/>
              <a:buChar char="§"/>
              <a:tabLst/>
              <a:defRPr/>
            </a:pP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3.1.	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Tartalom fejlesztése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6AB71"/>
              </a:buClr>
              <a:buSzPct val="130000"/>
              <a:buFont typeface="Wingdings" pitchFamily="2" charset="2"/>
              <a:buChar char="§"/>
              <a:tabLst/>
              <a:defRPr/>
            </a:pP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3.2.	Digitális tartalmak 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integrálása és átalakítása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6AB71"/>
              </a:buClr>
              <a:buSzPct val="130000"/>
              <a:buFont typeface="Wingdings" pitchFamily="2" charset="2"/>
              <a:buChar char="§"/>
              <a:tabLst/>
              <a:defRPr/>
            </a:pP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3.3.	Szerzői jogok és licencek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6AB71"/>
              </a:buClr>
              <a:buSzPct val="130000"/>
              <a:buFont typeface="Wingdings" pitchFamily="2" charset="2"/>
              <a:buChar char="§"/>
              <a:tabLst/>
              <a:defRPr/>
            </a:pP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3.4.	Programozás /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algoritmikus gondolkodás/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6AB71"/>
              </a:buClr>
              <a:buSzPct val="130000"/>
              <a:buFont typeface="Wingdings" pitchFamily="2" charset="2"/>
              <a:buChar char="§"/>
              <a:tabLst/>
              <a:defRPr/>
            </a:pP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4.1.	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Az eszközök védelme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6AB71"/>
              </a:buClr>
              <a:buSzPct val="130000"/>
              <a:buFont typeface="Wingdings" pitchFamily="2" charset="2"/>
              <a:buChar char="§"/>
              <a:tabLst/>
              <a:defRPr/>
            </a:pP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4.2.	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személyes adatok és a magánszféra 	védelme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6AB71"/>
              </a:buClr>
              <a:buSzPct val="130000"/>
              <a:buFont typeface="Wingdings" pitchFamily="2" charset="2"/>
              <a:buChar char="§"/>
              <a:tabLst/>
              <a:defRPr/>
            </a:pP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4.3.	Az egészség és a jóllét védelme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6AB71"/>
              </a:buClr>
              <a:buSzPct val="130000"/>
              <a:buFont typeface="Wingdings" pitchFamily="2" charset="2"/>
              <a:buChar char="§"/>
              <a:tabLst/>
              <a:defRPr/>
            </a:pP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4.4.	A környezet védelme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6AB71"/>
              </a:buClr>
              <a:buSzPct val="130000"/>
              <a:buFont typeface="Wingdings" pitchFamily="2" charset="2"/>
              <a:buChar char="§"/>
              <a:tabLst/>
              <a:defRPr/>
            </a:pP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FF9300">
                    <a:lumMod val="7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5.1.	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FF9300">
                    <a:lumMod val="7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Technikai problémák 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FF9300">
                    <a:lumMod val="7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megoldása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6AB71"/>
              </a:buClr>
              <a:buSzPct val="130000"/>
              <a:buFont typeface="Wingdings" pitchFamily="2" charset="2"/>
              <a:buChar char="§"/>
              <a:tabLst/>
              <a:defRPr/>
            </a:pP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FF9300">
                    <a:lumMod val="7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5.2.	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FF9300">
                    <a:lumMod val="7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Igények és technológiai válaszok 	megfogalmazása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6AB71"/>
              </a:buClr>
              <a:buSzPct val="130000"/>
              <a:buFont typeface="Wingdings" pitchFamily="2" charset="2"/>
              <a:buChar char="§"/>
              <a:tabLst/>
              <a:defRPr/>
            </a:pP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FF9300">
                    <a:lumMod val="7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5.3.	A digitális technológia 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FF9300">
                    <a:lumMod val="7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kreatív alkalmazása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6AB71"/>
              </a:buClr>
              <a:buSzPct val="130000"/>
              <a:buFont typeface="Wingdings" pitchFamily="2" charset="2"/>
              <a:buChar char="§"/>
              <a:tabLst/>
              <a:defRPr/>
            </a:pP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FF9300">
                    <a:lumMod val="7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5.4.	A 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FF9300">
                    <a:lumMod val="7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digitáliskompetencia-hiány azonosítása</a:t>
            </a:r>
            <a:endParaRPr lang="hu-HU" sz="1600" b="1" dirty="0">
              <a:latin typeface="+mn-lt"/>
            </a:endParaRPr>
          </a:p>
        </p:txBody>
      </p:sp>
      <p:sp>
        <p:nvSpPr>
          <p:cNvPr id="8" name="Élőláb helye 4">
            <a:extLst>
              <a:ext uri="{FF2B5EF4-FFF2-40B4-BE49-F238E27FC236}">
                <a16:creationId xmlns:a16="http://schemas.microsoft.com/office/drawing/2014/main" id="{8B0AE670-02DC-4045-9382-7F2A66FD6A86}"/>
              </a:ext>
            </a:extLst>
          </p:cNvPr>
          <p:cNvSpPr txBox="1">
            <a:spLocks/>
          </p:cNvSpPr>
          <p:nvPr/>
        </p:nvSpPr>
        <p:spPr>
          <a:xfrm>
            <a:off x="587052" y="127552"/>
            <a:ext cx="9536662" cy="365125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600" kern="1200" cap="all" baseline="0">
                <a:solidFill>
                  <a:schemeClr val="accent2"/>
                </a:solidFill>
                <a:latin typeface="Roboto Light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>
                <a:solidFill>
                  <a:srgbClr val="002060"/>
                </a:solidFill>
              </a:rPr>
              <a:t>Az állampolgári digitáliskompetencia fejlesztése</a:t>
            </a:r>
          </a:p>
        </p:txBody>
      </p:sp>
    </p:spTree>
    <p:extLst>
      <p:ext uri="{BB962C8B-B14F-4D97-AF65-F5344CB8AC3E}">
        <p14:creationId xmlns:p14="http://schemas.microsoft.com/office/powerpoint/2010/main" val="999924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D72BF40-95F3-4433-A83C-86F5531F9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55" y="492094"/>
            <a:ext cx="11676937" cy="776288"/>
          </a:xfrm>
        </p:spPr>
        <p:txBody>
          <a:bodyPr>
            <a:normAutofit/>
          </a:bodyPr>
          <a:lstStyle/>
          <a:p>
            <a:r>
              <a:rPr lang="hu-HU" sz="3600" dirty="0"/>
              <a:t>DigKomp Állampolgári Digitáliskompetencia-keret felépítése</a:t>
            </a:r>
          </a:p>
        </p:txBody>
      </p:sp>
      <p:pic>
        <p:nvPicPr>
          <p:cNvPr id="6" name="Tartalom helye 3">
            <a:extLst>
              <a:ext uri="{FF2B5EF4-FFF2-40B4-BE49-F238E27FC236}">
                <a16:creationId xmlns:a16="http://schemas.microsoft.com/office/drawing/2014/main" id="{DE9BBCE0-E4A0-482A-AD77-A3F486929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892" y="1268382"/>
            <a:ext cx="9334050" cy="4919724"/>
          </a:xfrm>
          <a:prstGeom prst="rect">
            <a:avLst/>
          </a:prstGeom>
        </p:spPr>
      </p:pic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3E920BA-1969-41AC-BB75-8EBC47AC468E}"/>
              </a:ext>
            </a:extLst>
          </p:cNvPr>
          <p:cNvSpPr txBox="1">
            <a:spLocks/>
          </p:cNvSpPr>
          <p:nvPr/>
        </p:nvSpPr>
        <p:spPr>
          <a:xfrm>
            <a:off x="587052" y="127552"/>
            <a:ext cx="9536662" cy="365125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600" kern="1200" cap="all" baseline="0">
                <a:solidFill>
                  <a:schemeClr val="accent2"/>
                </a:solidFill>
                <a:latin typeface="Roboto Light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>
                <a:solidFill>
                  <a:srgbClr val="002060"/>
                </a:solidFill>
              </a:rPr>
              <a:t>Az állampolgári digitáliskompetencia fejlesztése</a:t>
            </a:r>
          </a:p>
        </p:txBody>
      </p:sp>
    </p:spTree>
    <p:extLst>
      <p:ext uri="{BB962C8B-B14F-4D97-AF65-F5344CB8AC3E}">
        <p14:creationId xmlns:p14="http://schemas.microsoft.com/office/powerpoint/2010/main" val="2560051803"/>
      </p:ext>
    </p:extLst>
  </p:cSld>
  <p:clrMapOvr>
    <a:masterClrMapping/>
  </p:clrMapOvr>
</p:sld>
</file>

<file path=ppt/theme/theme1.xml><?xml version="1.0" encoding="utf-8"?>
<a:theme xmlns:a="http://schemas.openxmlformats.org/drawingml/2006/main" name="1_djp_theme">
  <a:themeElements>
    <a:clrScheme name="djp 1">
      <a:dk1>
        <a:srgbClr val="3F484D"/>
      </a:dk1>
      <a:lt1>
        <a:srgbClr val="FFFFFF"/>
      </a:lt1>
      <a:dk2>
        <a:srgbClr val="3F484D"/>
      </a:dk2>
      <a:lt2>
        <a:srgbClr val="EFEFEF"/>
      </a:lt2>
      <a:accent1>
        <a:srgbClr val="262050"/>
      </a:accent1>
      <a:accent2>
        <a:srgbClr val="06AB71"/>
      </a:accent2>
      <a:accent3>
        <a:srgbClr val="EB0A32"/>
      </a:accent3>
      <a:accent4>
        <a:srgbClr val="68C0ED"/>
      </a:accent4>
      <a:accent5>
        <a:srgbClr val="8F8F92"/>
      </a:accent5>
      <a:accent6>
        <a:srgbClr val="3F484D"/>
      </a:accent6>
      <a:hlink>
        <a:srgbClr val="68C0ED"/>
      </a:hlink>
      <a:folHlink>
        <a:srgbClr val="68C0E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jp_ppt_sablon_20210917" id="{6FEB12F1-6EB4-1C44-99D5-434863A0D9B9}" vid="{0B9F55EF-D2FA-A14A-8CE3-A29B44B7F4C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25DF206A95252140980C2A61FAD4126F" ma:contentTypeVersion="2" ma:contentTypeDescription="Új dokumentum létrehozása." ma:contentTypeScope="" ma:versionID="cd7649eb2ac40930f3f6682e6dd53a4d">
  <xsd:schema xmlns:xsd="http://www.w3.org/2001/XMLSchema" xmlns:xs="http://www.w3.org/2001/XMLSchema" xmlns:p="http://schemas.microsoft.com/office/2006/metadata/properties" xmlns:ns3="12b925d1-9208-4738-bdd9-16a9a0a2ba31" targetNamespace="http://schemas.microsoft.com/office/2006/metadata/properties" ma:root="true" ma:fieldsID="b7e2b81c908d431b8d3837a8430bc2d0" ns3:_="">
    <xsd:import namespace="12b925d1-9208-4738-bdd9-16a9a0a2ba3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b925d1-9208-4738-bdd9-16a9a0a2ba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62433DB-B0A3-4F13-894A-88FC55E81C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b925d1-9208-4738-bdd9-16a9a0a2ba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5B1BD64-5374-485B-A9CF-DD0141E5C1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4D1CA0-915B-4839-89E4-4012052CA017}">
  <ds:schemaRefs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12b925d1-9208-4738-bdd9-16a9a0a2ba3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djp_ppt_sablon</Template>
  <TotalTime>7475</TotalTime>
  <Words>713</Words>
  <Application>Microsoft Office PowerPoint</Application>
  <PresentationFormat>Szélesvásznú</PresentationFormat>
  <Paragraphs>105</Paragraphs>
  <Slides>11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Calibri Regular</vt:lpstr>
      <vt:lpstr>Roboto</vt:lpstr>
      <vt:lpstr>Roboto Light</vt:lpstr>
      <vt:lpstr>Roboto Regular</vt:lpstr>
      <vt:lpstr>Wingdings</vt:lpstr>
      <vt:lpstr>1_djp_theme</vt:lpstr>
      <vt:lpstr>Az állampolgári digitáliskompetencia fejlesztése</vt:lpstr>
      <vt:lpstr>Digitális Iránytű 2030     2021. március 9-én</vt:lpstr>
      <vt:lpstr>A DigComp világa</vt:lpstr>
      <vt:lpstr>A Kormány által kijelölt feladat</vt:lpstr>
      <vt:lpstr>A DigKomp Rendszer céljai</vt:lpstr>
      <vt:lpstr>DigComp 2.1 és DigKomp Állampolgári Digitáliskompetencia-keret Adaptáció és Innováció</vt:lpstr>
      <vt:lpstr>A DigKomp Állampolgári Digitáliskompetencia-keret felépítése</vt:lpstr>
      <vt:lpstr>Kompetenciaelemek (21)</vt:lpstr>
      <vt:lpstr>DigKomp Állampolgári Digitáliskompetencia-keret felépítése</vt:lpstr>
      <vt:lpstr>DigKomp Állampolgári profilok - tervezet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digitáliskompetencia fejlesztés új eszköze: a DigKomp Rendszer</dc:title>
  <dc:creator>Sörény Edina</dc:creator>
  <cp:lastModifiedBy>Böszörményi Anna</cp:lastModifiedBy>
  <cp:revision>49</cp:revision>
  <dcterms:created xsi:type="dcterms:W3CDTF">2021-03-22T10:51:04Z</dcterms:created>
  <dcterms:modified xsi:type="dcterms:W3CDTF">2021-11-29T10:33:48Z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0x01010025DF206A95252140980C2A61FAD4126F</vt:lpwstr>
  </property>
</Properties>
</file>