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0" r:id="rId7"/>
    <p:sldId id="283" r:id="rId8"/>
    <p:sldId id="284" r:id="rId9"/>
    <p:sldId id="262" r:id="rId10"/>
    <p:sldId id="286" r:id="rId11"/>
    <p:sldId id="287" r:id="rId12"/>
    <p:sldId id="288" r:id="rId13"/>
    <p:sldId id="289" r:id="rId14"/>
    <p:sldId id="290" r:id="rId15"/>
    <p:sldId id="291" r:id="rId16"/>
    <p:sldId id="285" r:id="rId17"/>
  </p:sldIdLst>
  <p:sldSz cx="9144000" cy="5143500" type="screen16x9"/>
  <p:notesSz cx="6669088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92C01F"/>
    <a:srgbClr val="008000"/>
    <a:srgbClr val="000402"/>
    <a:srgbClr val="3FA535"/>
    <a:srgbClr val="E8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Közepesen sötét stílus 1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375" autoAdjust="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czk\Desktop\palyaorientacio\palyaorientacio_abrak_tablak_1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czk\Desktop\palyaorientacio\palyaorientacio_abrak_tablak_1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czk\Desktop\palyaorientacio\palyaorientacio_abrak_tablak_1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czk\Desktop\palyaorientacio\palyaorientacio_abrak_tablak_12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czk\Desktop\palyaorientacio\palyaorientacio_abrak_tablak_12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Munka1!$F$393:$F$401</c:f>
              <c:strCache>
                <c:ptCount val="9"/>
                <c:pt idx="0">
                  <c:v>okostelefonnal vagy tablettel tanultok tanórán?</c:v>
                </c:pt>
                <c:pt idx="1">
                  <c:v>a dolgozatokat számítógépen írjátok?</c:v>
                </c:pt>
                <c:pt idx="2">
                  <c:v>a tanórákon a tanulók is használnak Power Point-os bemutatókat?</c:v>
                </c:pt>
                <c:pt idx="3">
                  <c:v>az interneten elérhető oktatóprogramokat használtok tanórán?</c:v>
                </c:pt>
                <c:pt idx="4">
                  <c:v>digitális tananyagot használtok tanórán (pl. YouTube videó)?</c:v>
                </c:pt>
                <c:pt idx="5">
                  <c:v>digitális felületen megoldandó házi feladatot kaptok? </c:v>
                </c:pt>
                <c:pt idx="6">
                  <c:v>okos (digitális) táblát használtok tanórán?</c:v>
                </c:pt>
                <c:pt idx="7">
                  <c:v>a tanórákon az oktató Power Point-os bemutatót használ?</c:v>
                </c:pt>
                <c:pt idx="8">
                  <c:v>online módon kaptok házi feladatot? </c:v>
                </c:pt>
              </c:strCache>
            </c:strRef>
          </c:cat>
          <c:val>
            <c:numRef>
              <c:f>Munka1!$G$393:$G$401</c:f>
              <c:numCache>
                <c:formatCode>0.0%</c:formatCode>
                <c:ptCount val="9"/>
                <c:pt idx="0">
                  <c:v>9.2700527338329175E-2</c:v>
                </c:pt>
                <c:pt idx="1">
                  <c:v>9.6863724673882878E-2</c:v>
                </c:pt>
                <c:pt idx="2">
                  <c:v>0.14793227865667499</c:v>
                </c:pt>
                <c:pt idx="3">
                  <c:v>0.22731057452123229</c:v>
                </c:pt>
                <c:pt idx="4">
                  <c:v>0.35414932001110189</c:v>
                </c:pt>
                <c:pt idx="5">
                  <c:v>0.37940605051346099</c:v>
                </c:pt>
                <c:pt idx="6">
                  <c:v>0.4132667221759645</c:v>
                </c:pt>
                <c:pt idx="7">
                  <c:v>0.48598390230363586</c:v>
                </c:pt>
                <c:pt idx="8">
                  <c:v>0.49431029697474327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1-4519-9443-AF94CAA265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0815791"/>
        <c:axId val="2039154303"/>
      </c:barChart>
      <c:catAx>
        <c:axId val="1700815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2039154303"/>
        <c:crosses val="autoZero"/>
        <c:auto val="1"/>
        <c:lblAlgn val="ctr"/>
        <c:lblOffset val="100"/>
        <c:noMultiLvlLbl val="0"/>
      </c:catAx>
      <c:valAx>
        <c:axId val="2039154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70081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006633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Munka1!$B$567</c:f>
              <c:strCache>
                <c:ptCount val="1"/>
                <c:pt idx="0">
                  <c:v>10. évfolyam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Munka1!$A$568:$A$578</c:f>
              <c:strCache>
                <c:ptCount val="11"/>
                <c:pt idx="0">
                  <c:v>Big Data (adat dömping) analitika</c:v>
                </c:pt>
                <c:pt idx="1">
                  <c:v>Felhő alapú IKT rendszer</c:v>
                </c:pt>
                <c:pt idx="2">
                  <c:v>Helyspecifikus tápanyag gazdálkodás</c:v>
                </c:pt>
                <c:pt idx="3">
                  <c:v>Távérzékelés és térinformatika </c:v>
                </c:pt>
                <c:pt idx="4">
                  <c:v>Hozamtérkép</c:v>
                </c:pt>
                <c:pt idx="5">
                  <c:v>Talajinformációs rendszer</c:v>
                </c:pt>
                <c:pt idx="6">
                  <c:v>Precíziós gazdálkodás</c:v>
                </c:pt>
                <c:pt idx="7">
                  <c:v>E-mezőgazdaság</c:v>
                </c:pt>
                <c:pt idx="8">
                  <c:v>Erőgép vezérlő rendszer</c:v>
                </c:pt>
                <c:pt idx="9">
                  <c:v>Időjárás állomás</c:v>
                </c:pt>
                <c:pt idx="10">
                  <c:v>Mesterséges intelligencia </c:v>
                </c:pt>
              </c:strCache>
            </c:strRef>
          </c:cat>
          <c:val>
            <c:numRef>
              <c:f>Munka1!$B$568:$B$578</c:f>
              <c:numCache>
                <c:formatCode>0.0%</c:formatCode>
                <c:ptCount val="11"/>
                <c:pt idx="0">
                  <c:v>0.1091703056768559</c:v>
                </c:pt>
                <c:pt idx="1">
                  <c:v>0.16419213973799127</c:v>
                </c:pt>
                <c:pt idx="2">
                  <c:v>0.23668122270742359</c:v>
                </c:pt>
                <c:pt idx="3">
                  <c:v>0.27598253275109169</c:v>
                </c:pt>
                <c:pt idx="4">
                  <c:v>0.33362445414847164</c:v>
                </c:pt>
                <c:pt idx="5">
                  <c:v>0.30043668122270745</c:v>
                </c:pt>
                <c:pt idx="6">
                  <c:v>0.359825327510917</c:v>
                </c:pt>
                <c:pt idx="7">
                  <c:v>0.39475982532751092</c:v>
                </c:pt>
                <c:pt idx="8">
                  <c:v>0.50655021834061131</c:v>
                </c:pt>
                <c:pt idx="9">
                  <c:v>0.62445414847161573</c:v>
                </c:pt>
                <c:pt idx="10">
                  <c:v>0.68558951965065507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2-42C3-BA0F-12B4DF1572CE}"/>
            </c:ext>
          </c:extLst>
        </c:ser>
        <c:ser>
          <c:idx val="0"/>
          <c:order val="1"/>
          <c:tx>
            <c:strRef>
              <c:f>Munka1!$C$567</c:f>
              <c:strCache>
                <c:ptCount val="1"/>
                <c:pt idx="0">
                  <c:v>9. évfolyam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Munka1!$A$568:$A$578</c:f>
              <c:strCache>
                <c:ptCount val="11"/>
                <c:pt idx="0">
                  <c:v>Big Data (adat dömping) analitika</c:v>
                </c:pt>
                <c:pt idx="1">
                  <c:v>Felhő alapú IKT rendszer</c:v>
                </c:pt>
                <c:pt idx="2">
                  <c:v>Helyspecifikus tápanyag gazdálkodás</c:v>
                </c:pt>
                <c:pt idx="3">
                  <c:v>Távérzékelés és térinformatika </c:v>
                </c:pt>
                <c:pt idx="4">
                  <c:v>Hozamtérkép</c:v>
                </c:pt>
                <c:pt idx="5">
                  <c:v>Talajinformációs rendszer</c:v>
                </c:pt>
                <c:pt idx="6">
                  <c:v>Precíziós gazdálkodás</c:v>
                </c:pt>
                <c:pt idx="7">
                  <c:v>E-mezőgazdaság</c:v>
                </c:pt>
                <c:pt idx="8">
                  <c:v>Erőgép vezérlő rendszer</c:v>
                </c:pt>
                <c:pt idx="9">
                  <c:v>Időjárás állomás</c:v>
                </c:pt>
                <c:pt idx="10">
                  <c:v>Mesterséges intelligencia </c:v>
                </c:pt>
              </c:strCache>
            </c:strRef>
          </c:cat>
          <c:val>
            <c:numRef>
              <c:f>Munka1!$C$568:$C$578</c:f>
              <c:numCache>
                <c:formatCode>0.0%</c:formatCode>
                <c:ptCount val="11"/>
                <c:pt idx="0">
                  <c:v>8.5480829666876174E-2</c:v>
                </c:pt>
                <c:pt idx="1">
                  <c:v>0.16781898177247015</c:v>
                </c:pt>
                <c:pt idx="2">
                  <c:v>0.21181646763042111</c:v>
                </c:pt>
                <c:pt idx="3">
                  <c:v>0.25769956002514144</c:v>
                </c:pt>
                <c:pt idx="4">
                  <c:v>0.25832809553739788</c:v>
                </c:pt>
                <c:pt idx="5">
                  <c:v>0.30609679446888749</c:v>
                </c:pt>
                <c:pt idx="6">
                  <c:v>0.31238214959145194</c:v>
                </c:pt>
                <c:pt idx="7">
                  <c:v>0.39912005028284098</c:v>
                </c:pt>
                <c:pt idx="8">
                  <c:v>0.46951602765556255</c:v>
                </c:pt>
                <c:pt idx="9">
                  <c:v>0.61785040854808293</c:v>
                </c:pt>
                <c:pt idx="10">
                  <c:v>0.62979258328095533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2-42C3-BA0F-12B4DF1572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8413887"/>
        <c:axId val="1990542303"/>
      </c:barChart>
      <c:catAx>
        <c:axId val="2108413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90542303"/>
        <c:crosses val="autoZero"/>
        <c:auto val="1"/>
        <c:lblAlgn val="ctr"/>
        <c:lblOffset val="100"/>
        <c:noMultiLvlLbl val="0"/>
      </c:catAx>
      <c:valAx>
        <c:axId val="1990542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210841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17755015007851"/>
          <c:y val="0.9228216330553618"/>
          <c:w val="0.30164489969984298"/>
          <c:h val="7.7178366944638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66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69697138028435"/>
          <c:y val="1.7636929230085547E-2"/>
          <c:w val="0.52620584244848212"/>
          <c:h val="0.810758526830352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Munka1!$M$651</c:f>
              <c:strCache>
                <c:ptCount val="1"/>
                <c:pt idx="0">
                  <c:v>Precíziós gazdálkodás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697441025071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F2-427F-B4C6-D686806D1F0F}"/>
                </c:ext>
              </c:extLst>
            </c:dLbl>
            <c:dLbl>
              <c:idx val="6"/>
              <c:layout>
                <c:manualLayout>
                  <c:x val="4.6040515653775326E-3"/>
                  <c:y val="1.8518518518518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F2-427F-B4C6-D686806D1F0F}"/>
                </c:ext>
              </c:extLst>
            </c:dLbl>
            <c:dLbl>
              <c:idx val="7"/>
              <c:layout>
                <c:manualLayout>
                  <c:x val="-1.1913659425049007E-3"/>
                  <c:y val="1.1390169610783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F2-427F-B4C6-D686806D1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Munka1!$J$652:$J$659</c:f>
              <c:strCache>
                <c:ptCount val="8"/>
                <c:pt idx="0">
                  <c:v>Egyéb, nem agrárszakma</c:v>
                </c:pt>
                <c:pt idx="1">
                  <c:v>Földmérés</c:v>
                </c:pt>
                <c:pt idx="2">
                  <c:v>Kertészet és parképítés</c:v>
                </c:pt>
                <c:pt idx="3">
                  <c:v>Élelmiszeripar</c:v>
                </c:pt>
                <c:pt idx="4">
                  <c:v>Környezetvédelem (-vízgazdálkodás)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Munka1!$M$652:$M$659</c:f>
              <c:numCache>
                <c:formatCode>0.0%</c:formatCode>
                <c:ptCount val="8"/>
                <c:pt idx="0">
                  <c:v>0.20261437908496732</c:v>
                </c:pt>
                <c:pt idx="1">
                  <c:v>0.20253164556962025</c:v>
                </c:pt>
                <c:pt idx="2">
                  <c:v>0.20833333333333334</c:v>
                </c:pt>
                <c:pt idx="3">
                  <c:v>0.21409921671018275</c:v>
                </c:pt>
                <c:pt idx="4">
                  <c:v>0.27868852459016391</c:v>
                </c:pt>
                <c:pt idx="5">
                  <c:v>0.2413793103448276</c:v>
                </c:pt>
                <c:pt idx="6">
                  <c:v>0.44825474586650338</c:v>
                </c:pt>
                <c:pt idx="7">
                  <c:v>0.59420289855072461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2-427F-B4C6-D686806D1F0F}"/>
            </c:ext>
          </c:extLst>
        </c:ser>
        <c:ser>
          <c:idx val="0"/>
          <c:order val="1"/>
          <c:tx>
            <c:strRef>
              <c:f>Munka1!$K$651</c:f>
              <c:strCache>
                <c:ptCount val="1"/>
                <c:pt idx="0">
                  <c:v>E-mezőgazdaság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72262004558416E-3"/>
                  <c:y val="-5.8789764100285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F2-427F-B4C6-D686806D1F0F}"/>
                </c:ext>
              </c:extLst>
            </c:dLbl>
            <c:dLbl>
              <c:idx val="4"/>
              <c:layout>
                <c:manualLayout>
                  <c:x val="1.1510128913443831E-2"/>
                  <c:y val="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F2-427F-B4C6-D686806D1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Munka1!$J$652:$J$659</c:f>
              <c:strCache>
                <c:ptCount val="8"/>
                <c:pt idx="0">
                  <c:v>Egyéb, nem agrárszakma</c:v>
                </c:pt>
                <c:pt idx="1">
                  <c:v>Földmérés</c:v>
                </c:pt>
                <c:pt idx="2">
                  <c:v>Kertészet és parképítés</c:v>
                </c:pt>
                <c:pt idx="3">
                  <c:v>Élelmiszeripar</c:v>
                </c:pt>
                <c:pt idx="4">
                  <c:v>Környezetvédelem (-vízgazdálkodás)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Munka1!$K$652:$K$659</c:f>
              <c:numCache>
                <c:formatCode>0.0%</c:formatCode>
                <c:ptCount val="8"/>
                <c:pt idx="0">
                  <c:v>0.25490196078431371</c:v>
                </c:pt>
                <c:pt idx="1">
                  <c:v>0.29113924050632911</c:v>
                </c:pt>
                <c:pt idx="2">
                  <c:v>0.29487179487179488</c:v>
                </c:pt>
                <c:pt idx="3">
                  <c:v>0.35900783289817234</c:v>
                </c:pt>
                <c:pt idx="4">
                  <c:v>0.36065573770491804</c:v>
                </c:pt>
                <c:pt idx="5">
                  <c:v>0.37164750957854409</c:v>
                </c:pt>
                <c:pt idx="6">
                  <c:v>0.44764237599510104</c:v>
                </c:pt>
                <c:pt idx="7">
                  <c:v>0.54347826086956519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2-427F-B4C6-D686806D1F0F}"/>
            </c:ext>
          </c:extLst>
        </c:ser>
        <c:ser>
          <c:idx val="2"/>
          <c:order val="2"/>
          <c:tx>
            <c:strRef>
              <c:f>Munka1!$L$651</c:f>
              <c:strCache>
                <c:ptCount val="1"/>
                <c:pt idx="0">
                  <c:v>Erőgép vezérlő rendszer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597608683210283E-2"/>
                  <c:y val="9.62693959930378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F2-427F-B4C6-D686806D1F0F}"/>
                </c:ext>
              </c:extLst>
            </c:dLbl>
            <c:dLbl>
              <c:idx val="1"/>
              <c:layout>
                <c:manualLayout>
                  <c:x val="2.9926335174953876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F2-427F-B4C6-D686806D1F0F}"/>
                </c:ext>
              </c:extLst>
            </c:dLbl>
            <c:dLbl>
              <c:idx val="4"/>
              <c:layout>
                <c:manualLayout>
                  <c:x val="4.1436464088397872E-2"/>
                  <c:y val="4.629629629629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F2-427F-B4C6-D686806D1F0F}"/>
                </c:ext>
              </c:extLst>
            </c:dLbl>
            <c:dLbl>
              <c:idx val="7"/>
              <c:layout>
                <c:manualLayout>
                  <c:x val="0"/>
                  <c:y val="1.52112728215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2-427F-B4C6-D686806D1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Munka1!$J$652:$J$659</c:f>
              <c:strCache>
                <c:ptCount val="8"/>
                <c:pt idx="0">
                  <c:v>Egyéb, nem agrárszakma</c:v>
                </c:pt>
                <c:pt idx="1">
                  <c:v>Földmérés</c:v>
                </c:pt>
                <c:pt idx="2">
                  <c:v>Kertészet és parképítés</c:v>
                </c:pt>
                <c:pt idx="3">
                  <c:v>Élelmiszeripar</c:v>
                </c:pt>
                <c:pt idx="4">
                  <c:v>Környezetvédelem (-vízgazdálkodás)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Munka1!$L$652:$L$659</c:f>
              <c:numCache>
                <c:formatCode>0.0%</c:formatCode>
                <c:ptCount val="8"/>
                <c:pt idx="0">
                  <c:v>0.24836601307189543</c:v>
                </c:pt>
                <c:pt idx="1">
                  <c:v>0.31645569620253167</c:v>
                </c:pt>
                <c:pt idx="2">
                  <c:v>0.35576923076923078</c:v>
                </c:pt>
                <c:pt idx="3">
                  <c:v>0.28459530026109658</c:v>
                </c:pt>
                <c:pt idx="4">
                  <c:v>0.34426229508196721</c:v>
                </c:pt>
                <c:pt idx="5">
                  <c:v>0.50574712643678166</c:v>
                </c:pt>
                <c:pt idx="6">
                  <c:v>0.60440906307409681</c:v>
                </c:pt>
                <c:pt idx="7">
                  <c:v>0.74637681159420288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F2-427F-B4C6-D686806D1F0F}"/>
            </c:ext>
          </c:extLst>
        </c:ser>
        <c:ser>
          <c:idx val="3"/>
          <c:order val="3"/>
          <c:tx>
            <c:strRef>
              <c:f>Munka1!$N$651</c:f>
              <c:strCache>
                <c:ptCount val="1"/>
                <c:pt idx="0">
                  <c:v>Időjárás állomás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9.9485999872067112E-3"/>
                  <c:y val="-9.7000796207828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F2-427F-B4C6-D686806D1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Munka1!$N$652:$N$659</c:f>
              <c:numCache>
                <c:formatCode>0.0%</c:formatCode>
                <c:ptCount val="8"/>
                <c:pt idx="0">
                  <c:v>0.50980392156862742</c:v>
                </c:pt>
                <c:pt idx="1">
                  <c:v>0.69620253164556967</c:v>
                </c:pt>
                <c:pt idx="2">
                  <c:v>0.66025641025641024</c:v>
                </c:pt>
                <c:pt idx="3">
                  <c:v>0.54308093994778073</c:v>
                </c:pt>
                <c:pt idx="4">
                  <c:v>0.70491803278688525</c:v>
                </c:pt>
                <c:pt idx="5">
                  <c:v>0.65517241379310343</c:v>
                </c:pt>
                <c:pt idx="6">
                  <c:v>0.64666258420085732</c:v>
                </c:pt>
                <c:pt idx="7">
                  <c:v>0.70289855072463769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F2-427F-B4C6-D686806D1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0381919"/>
        <c:axId val="1926535423"/>
      </c:barChart>
      <c:catAx>
        <c:axId val="198038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26535423"/>
        <c:crosses val="autoZero"/>
        <c:auto val="1"/>
        <c:lblAlgn val="ctr"/>
        <c:lblOffset val="100"/>
        <c:noMultiLvlLbl val="0"/>
      </c:catAx>
      <c:valAx>
        <c:axId val="1926535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8038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66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6633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Munka1!$M$682</c:f>
              <c:strCache>
                <c:ptCount val="1"/>
                <c:pt idx="0">
                  <c:v>Távérzékelés és térinformatika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Munka1!$J$683:$J$690</c:f>
              <c:strCache>
                <c:ptCount val="8"/>
                <c:pt idx="0">
                  <c:v>Egyéb, nem agrárszakma</c:v>
                </c:pt>
                <c:pt idx="1">
                  <c:v>Élelmiszeripar</c:v>
                </c:pt>
                <c:pt idx="2">
                  <c:v>Kertészet és parképítés</c:v>
                </c:pt>
                <c:pt idx="3">
                  <c:v>Környezetvédelem (-vízgazdálkodás)</c:v>
                </c:pt>
                <c:pt idx="4">
                  <c:v>Földmérés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Munka1!$M$683:$M$690</c:f>
              <c:numCache>
                <c:formatCode>0.0%</c:formatCode>
                <c:ptCount val="8"/>
                <c:pt idx="0">
                  <c:v>0.20915032679738563</c:v>
                </c:pt>
                <c:pt idx="1">
                  <c:v>0.25848563968668409</c:v>
                </c:pt>
                <c:pt idx="2">
                  <c:v>0.21794871794871795</c:v>
                </c:pt>
                <c:pt idx="3">
                  <c:v>0.22950819672131148</c:v>
                </c:pt>
                <c:pt idx="4">
                  <c:v>0.74683544303797467</c:v>
                </c:pt>
                <c:pt idx="5">
                  <c:v>0.24521072796934865</c:v>
                </c:pt>
                <c:pt idx="6">
                  <c:v>0.27862829148805879</c:v>
                </c:pt>
                <c:pt idx="7">
                  <c:v>0.3188405797101449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9-4CE4-B9B8-FA6C3E49B225}"/>
            </c:ext>
          </c:extLst>
        </c:ser>
        <c:ser>
          <c:idx val="3"/>
          <c:order val="1"/>
          <c:tx>
            <c:strRef>
              <c:f>Munka1!$N$682</c:f>
              <c:strCache>
                <c:ptCount val="1"/>
                <c:pt idx="0">
                  <c:v>Helyspecifikus tápanyag gazdálkodás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Munka1!$J$683:$J$690</c:f>
              <c:strCache>
                <c:ptCount val="8"/>
                <c:pt idx="0">
                  <c:v>Egyéb, nem agrárszakma</c:v>
                </c:pt>
                <c:pt idx="1">
                  <c:v>Élelmiszeripar</c:v>
                </c:pt>
                <c:pt idx="2">
                  <c:v>Kertészet és parképítés</c:v>
                </c:pt>
                <c:pt idx="3">
                  <c:v>Környezetvédelem (-vízgazdálkodás)</c:v>
                </c:pt>
                <c:pt idx="4">
                  <c:v>Földmérés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Munka1!$N$683:$N$690</c:f>
              <c:numCache>
                <c:formatCode>0.0%</c:formatCode>
                <c:ptCount val="8"/>
                <c:pt idx="0">
                  <c:v>0.10457516339869281</c:v>
                </c:pt>
                <c:pt idx="1">
                  <c:v>0.12140992167101827</c:v>
                </c:pt>
                <c:pt idx="2">
                  <c:v>0.16987179487179488</c:v>
                </c:pt>
                <c:pt idx="3">
                  <c:v>0.21311475409836064</c:v>
                </c:pt>
                <c:pt idx="4">
                  <c:v>0.17721518987341772</c:v>
                </c:pt>
                <c:pt idx="5">
                  <c:v>0.19923371647509577</c:v>
                </c:pt>
                <c:pt idx="6">
                  <c:v>0.30251071647274952</c:v>
                </c:pt>
                <c:pt idx="7">
                  <c:v>0.38405797101449274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9-4CE4-B9B8-FA6C3E49B225}"/>
            </c:ext>
          </c:extLst>
        </c:ser>
        <c:ser>
          <c:idx val="1"/>
          <c:order val="2"/>
          <c:tx>
            <c:strRef>
              <c:f>Munka1!$L$682</c:f>
              <c:strCache>
                <c:ptCount val="1"/>
                <c:pt idx="0">
                  <c:v>Hozamtérkép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Munka1!$J$683:$J$690</c:f>
              <c:strCache>
                <c:ptCount val="8"/>
                <c:pt idx="0">
                  <c:v>Egyéb, nem agrárszakma</c:v>
                </c:pt>
                <c:pt idx="1">
                  <c:v>Élelmiszeripar</c:v>
                </c:pt>
                <c:pt idx="2">
                  <c:v>Kertészet és parképítés</c:v>
                </c:pt>
                <c:pt idx="3">
                  <c:v>Környezetvédelem (-vízgazdálkodás)</c:v>
                </c:pt>
                <c:pt idx="4">
                  <c:v>Földmérés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Munka1!$L$683:$L$690</c:f>
              <c:numCache>
                <c:formatCode>0.0%</c:formatCode>
                <c:ptCount val="8"/>
                <c:pt idx="0">
                  <c:v>0.16993464052287582</c:v>
                </c:pt>
                <c:pt idx="1">
                  <c:v>0.15796344647519583</c:v>
                </c:pt>
                <c:pt idx="2">
                  <c:v>0.16666666666666666</c:v>
                </c:pt>
                <c:pt idx="3">
                  <c:v>0.29508196721311475</c:v>
                </c:pt>
                <c:pt idx="4">
                  <c:v>0.22784810126582278</c:v>
                </c:pt>
                <c:pt idx="5">
                  <c:v>0.32183908045977011</c:v>
                </c:pt>
                <c:pt idx="6">
                  <c:v>0.41396203306797308</c:v>
                </c:pt>
                <c:pt idx="7">
                  <c:v>0.55072463768115942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9-4CE4-B9B8-FA6C3E49B225}"/>
            </c:ext>
          </c:extLst>
        </c:ser>
        <c:ser>
          <c:idx val="0"/>
          <c:order val="3"/>
          <c:tx>
            <c:strRef>
              <c:f>Munka1!$K$682</c:f>
              <c:strCache>
                <c:ptCount val="1"/>
                <c:pt idx="0">
                  <c:v>Talajinformációs rendszer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Munka1!$J$683:$J$690</c:f>
              <c:strCache>
                <c:ptCount val="8"/>
                <c:pt idx="0">
                  <c:v>Egyéb, nem agrárszakma</c:v>
                </c:pt>
                <c:pt idx="1">
                  <c:v>Élelmiszeripar</c:v>
                </c:pt>
                <c:pt idx="2">
                  <c:v>Kertészet és parképítés</c:v>
                </c:pt>
                <c:pt idx="3">
                  <c:v>Környezetvédelem (-vízgazdálkodás)</c:v>
                </c:pt>
                <c:pt idx="4">
                  <c:v>Földmérés</c:v>
                </c:pt>
                <c:pt idx="5">
                  <c:v>Erdészet és vadgazdálkodás </c:v>
                </c:pt>
                <c:pt idx="6">
                  <c:v>Mezőgazdaság</c:v>
                </c:pt>
                <c:pt idx="7">
                  <c:v>Agrár gépész</c:v>
                </c:pt>
              </c:strCache>
            </c:strRef>
          </c:cat>
          <c:val>
            <c:numRef>
              <c:f>Munka1!$K$683:$K$690</c:f>
              <c:numCache>
                <c:formatCode>0.0%</c:formatCode>
                <c:ptCount val="8"/>
                <c:pt idx="0">
                  <c:v>0.15032679738562091</c:v>
                </c:pt>
                <c:pt idx="1">
                  <c:v>0.15404699738903394</c:v>
                </c:pt>
                <c:pt idx="2">
                  <c:v>0.17948717948717949</c:v>
                </c:pt>
                <c:pt idx="3">
                  <c:v>0.19672131147540983</c:v>
                </c:pt>
                <c:pt idx="4">
                  <c:v>0.22784810126582278</c:v>
                </c:pt>
                <c:pt idx="5">
                  <c:v>0.32567049808429116</c:v>
                </c:pt>
                <c:pt idx="6">
                  <c:v>0.40232700551132883</c:v>
                </c:pt>
                <c:pt idx="7">
                  <c:v>0.48550724637681159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9-4CE4-B9B8-FA6C3E49B2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78543263"/>
        <c:axId val="2042695055"/>
      </c:barChart>
      <c:catAx>
        <c:axId val="1978543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2042695055"/>
        <c:crosses val="autoZero"/>
        <c:auto val="1"/>
        <c:lblAlgn val="ctr"/>
        <c:lblOffset val="100"/>
        <c:noMultiLvlLbl val="0"/>
      </c:catAx>
      <c:valAx>
        <c:axId val="2042695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7854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4068071905598E-2"/>
          <c:y val="0.91636969715229377"/>
          <c:w val="0.90804869892610363"/>
          <c:h val="6.7365740959026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66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6633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Munka1!$M$589</c:f>
              <c:strCache>
                <c:ptCount val="1"/>
                <c:pt idx="0">
                  <c:v>Big Data (adat dömping) analitika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Munka1!$J$590:$J$597</c:f>
              <c:strCache>
                <c:ptCount val="8"/>
                <c:pt idx="0">
                  <c:v>Élelmiszeripar</c:v>
                </c:pt>
                <c:pt idx="1">
                  <c:v>Mezőgazdaság</c:v>
                </c:pt>
                <c:pt idx="2">
                  <c:v>Egyéb, nem agrárszakma</c:v>
                </c:pt>
                <c:pt idx="3">
                  <c:v>Kertészet és parképítés</c:v>
                </c:pt>
                <c:pt idx="4">
                  <c:v>Erdészet és vadgazdálkodás </c:v>
                </c:pt>
                <c:pt idx="5">
                  <c:v>Agrár gépész</c:v>
                </c:pt>
                <c:pt idx="6">
                  <c:v>Környezetvédelem (-vízgazdálkodás)</c:v>
                </c:pt>
                <c:pt idx="7">
                  <c:v>Földmérés</c:v>
                </c:pt>
              </c:strCache>
            </c:strRef>
          </c:cat>
          <c:val>
            <c:numRef>
              <c:f>Munka1!$M$590:$M$597</c:f>
              <c:numCache>
                <c:formatCode>0.0%</c:formatCode>
                <c:ptCount val="8"/>
                <c:pt idx="0">
                  <c:v>8.4856396866840725E-2</c:v>
                </c:pt>
                <c:pt idx="1">
                  <c:v>0.11206368646662584</c:v>
                </c:pt>
                <c:pt idx="2">
                  <c:v>8.4967320261437912E-2</c:v>
                </c:pt>
                <c:pt idx="3">
                  <c:v>0.10256410256410256</c:v>
                </c:pt>
                <c:pt idx="4">
                  <c:v>9.9616858237547887E-2</c:v>
                </c:pt>
                <c:pt idx="5">
                  <c:v>0.16304347826086957</c:v>
                </c:pt>
                <c:pt idx="6">
                  <c:v>0.14754098360655737</c:v>
                </c:pt>
                <c:pt idx="7">
                  <c:v>0.13924050632911392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2-49CD-BA15-4F02CAA2DF1A}"/>
            </c:ext>
          </c:extLst>
        </c:ser>
        <c:ser>
          <c:idx val="1"/>
          <c:order val="1"/>
          <c:tx>
            <c:strRef>
              <c:f>Munka1!$L$589</c:f>
              <c:strCache>
                <c:ptCount val="1"/>
                <c:pt idx="0">
                  <c:v>Felhő alapú IKT rendszer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Munka1!$J$590:$J$597</c:f>
              <c:strCache>
                <c:ptCount val="8"/>
                <c:pt idx="0">
                  <c:v>Élelmiszeripar</c:v>
                </c:pt>
                <c:pt idx="1">
                  <c:v>Mezőgazdaság</c:v>
                </c:pt>
                <c:pt idx="2">
                  <c:v>Egyéb, nem agrárszakma</c:v>
                </c:pt>
                <c:pt idx="3">
                  <c:v>Kertészet és parképítés</c:v>
                </c:pt>
                <c:pt idx="4">
                  <c:v>Erdészet és vadgazdálkodás </c:v>
                </c:pt>
                <c:pt idx="5">
                  <c:v>Agrár gépész</c:v>
                </c:pt>
                <c:pt idx="6">
                  <c:v>Környezetvédelem (-vízgazdálkodás)</c:v>
                </c:pt>
                <c:pt idx="7">
                  <c:v>Földmérés</c:v>
                </c:pt>
              </c:strCache>
            </c:strRef>
          </c:cat>
          <c:val>
            <c:numRef>
              <c:f>Munka1!$L$590:$L$597</c:f>
              <c:numCache>
                <c:formatCode>0.0%</c:formatCode>
                <c:ptCount val="8"/>
                <c:pt idx="0">
                  <c:v>0.17493472584856398</c:v>
                </c:pt>
                <c:pt idx="1">
                  <c:v>0.1677893447642376</c:v>
                </c:pt>
                <c:pt idx="2">
                  <c:v>0.1111111111111111</c:v>
                </c:pt>
                <c:pt idx="3">
                  <c:v>0.1858974358974359</c:v>
                </c:pt>
                <c:pt idx="4">
                  <c:v>0.1532567049808429</c:v>
                </c:pt>
                <c:pt idx="5">
                  <c:v>0.2318840579710145</c:v>
                </c:pt>
                <c:pt idx="6">
                  <c:v>0.11475409836065574</c:v>
                </c:pt>
                <c:pt idx="7">
                  <c:v>0.25316455696202533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2-49CD-BA15-4F02CAA2DF1A}"/>
            </c:ext>
          </c:extLst>
        </c:ser>
        <c:ser>
          <c:idx val="0"/>
          <c:order val="2"/>
          <c:tx>
            <c:strRef>
              <c:f>Munka1!$K$589</c:f>
              <c:strCache>
                <c:ptCount val="1"/>
                <c:pt idx="0">
                  <c:v>Mesterséges intelligencia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3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Munka1!$J$590:$J$597</c:f>
              <c:strCache>
                <c:ptCount val="8"/>
                <c:pt idx="0">
                  <c:v>Élelmiszeripar</c:v>
                </c:pt>
                <c:pt idx="1">
                  <c:v>Mezőgazdaság</c:v>
                </c:pt>
                <c:pt idx="2">
                  <c:v>Egyéb, nem agrárszakma</c:v>
                </c:pt>
                <c:pt idx="3">
                  <c:v>Kertészet és parképítés</c:v>
                </c:pt>
                <c:pt idx="4">
                  <c:v>Erdészet és vadgazdálkodás </c:v>
                </c:pt>
                <c:pt idx="5">
                  <c:v>Agrár gépész</c:v>
                </c:pt>
                <c:pt idx="6">
                  <c:v>Környezetvédelem (-vízgazdálkodás)</c:v>
                </c:pt>
                <c:pt idx="7">
                  <c:v>Földmérés</c:v>
                </c:pt>
              </c:strCache>
            </c:strRef>
          </c:cat>
          <c:val>
            <c:numRef>
              <c:f>Munka1!$K$590:$K$597</c:f>
              <c:numCache>
                <c:formatCode>0.0%</c:formatCode>
                <c:ptCount val="8"/>
                <c:pt idx="0">
                  <c:v>0.6122715404699739</c:v>
                </c:pt>
                <c:pt idx="1">
                  <c:v>0.65462339252908752</c:v>
                </c:pt>
                <c:pt idx="2">
                  <c:v>0.66666666666666663</c:v>
                </c:pt>
                <c:pt idx="3">
                  <c:v>0.66987179487179482</c:v>
                </c:pt>
                <c:pt idx="4">
                  <c:v>0.71647509578544066</c:v>
                </c:pt>
                <c:pt idx="5">
                  <c:v>0.72826086956521741</c:v>
                </c:pt>
                <c:pt idx="6">
                  <c:v>0.80327868852459017</c:v>
                </c:pt>
                <c:pt idx="7">
                  <c:v>0.91139240506329111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2-49CD-BA15-4F02CAA2DF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73122847"/>
        <c:axId val="1917296495"/>
      </c:barChart>
      <c:catAx>
        <c:axId val="1973122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17296495"/>
        <c:crosses val="autoZero"/>
        <c:auto val="1"/>
        <c:lblAlgn val="ctr"/>
        <c:lblOffset val="100"/>
        <c:noMultiLvlLbl val="0"/>
      </c:catAx>
      <c:valAx>
        <c:axId val="191729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97312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663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006633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o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2021. 11. 29.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8" y="2838375"/>
            <a:ext cx="5973763" cy="1152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none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ÍRJA BE A CÍMET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4155926"/>
            <a:ext cx="1439863" cy="360040"/>
          </a:xfrm>
          <a:prstGeom prst="rect">
            <a:avLst/>
          </a:prstGeom>
        </p:spPr>
        <p:txBody>
          <a:bodyPr/>
          <a:lstStyle>
            <a:lvl1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1pPr>
            <a:lvl2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2pPr>
            <a:lvl3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3pPr>
            <a:lvl4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4pPr>
            <a:lvl5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78075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hasáb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9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31640" y="1494327"/>
            <a:ext cx="2952327" cy="309634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91631"/>
            <a:ext cx="2952327" cy="3096344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31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hasáb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8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46885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63444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84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ramis elrende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735796" y="2808674"/>
            <a:ext cx="4032448" cy="64807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5" name="Téglalap 4"/>
          <p:cNvSpPr/>
          <p:nvPr userDrawn="1"/>
        </p:nvSpPr>
        <p:spPr>
          <a:xfrm>
            <a:off x="2195736" y="3643717"/>
            <a:ext cx="5112568" cy="64807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3557270" y="1131590"/>
            <a:ext cx="2389499" cy="648072"/>
          </a:xfrm>
          <a:prstGeom prst="rect">
            <a:avLst/>
          </a:prstGeom>
          <a:solidFill>
            <a:srgbClr val="92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3190613" y="1966633"/>
            <a:ext cx="3122814" cy="648072"/>
          </a:xfrm>
          <a:prstGeom prst="rect">
            <a:avLst/>
          </a:prstGeom>
          <a:solidFill>
            <a:srgbClr val="92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52" name="Tartalom helye 51"/>
          <p:cNvSpPr>
            <a:spLocks noGrp="1"/>
          </p:cNvSpPr>
          <p:nvPr>
            <p:ph sz="quarter" idx="14" hasCustomPrompt="1"/>
          </p:nvPr>
        </p:nvSpPr>
        <p:spPr>
          <a:xfrm>
            <a:off x="4095376" y="1311696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3" name="Tartalom helye 51"/>
          <p:cNvSpPr>
            <a:spLocks noGrp="1"/>
          </p:cNvSpPr>
          <p:nvPr>
            <p:ph sz="quarter" idx="15" hasCustomPrompt="1"/>
          </p:nvPr>
        </p:nvSpPr>
        <p:spPr>
          <a:xfrm>
            <a:off x="4095376" y="2146739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4" name="Tartalom helye 51"/>
          <p:cNvSpPr>
            <a:spLocks noGrp="1"/>
          </p:cNvSpPr>
          <p:nvPr>
            <p:ph sz="quarter" idx="16" hasCustomPrompt="1"/>
          </p:nvPr>
        </p:nvSpPr>
        <p:spPr>
          <a:xfrm>
            <a:off x="4031939" y="2985605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5" name="Tartalom helye 51"/>
          <p:cNvSpPr>
            <a:spLocks noGrp="1"/>
          </p:cNvSpPr>
          <p:nvPr>
            <p:ph sz="quarter" idx="17" hasCustomPrompt="1"/>
          </p:nvPr>
        </p:nvSpPr>
        <p:spPr>
          <a:xfrm>
            <a:off x="4095376" y="3823823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9" name="Szöveg helye 58"/>
          <p:cNvSpPr>
            <a:spLocks noGrp="1"/>
          </p:cNvSpPr>
          <p:nvPr>
            <p:ph type="body" sz="quarter" idx="18" hasCustomPrompt="1"/>
          </p:nvPr>
        </p:nvSpPr>
        <p:spPr>
          <a:xfrm>
            <a:off x="1187549" y="1221469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92C01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92C01F"/>
                </a:solidFill>
                <a:latin typeface="Titillium Bd" panose="00000800000000000000" pitchFamily="50" charset="-18"/>
              </a:rPr>
              <a:t>1</a:t>
            </a:r>
          </a:p>
        </p:txBody>
      </p:sp>
      <p:sp>
        <p:nvSpPr>
          <p:cNvPr id="60" name="Szöveg helye 58"/>
          <p:cNvSpPr>
            <a:spLocks noGrp="1"/>
          </p:cNvSpPr>
          <p:nvPr>
            <p:ph type="body" sz="quarter" idx="19" hasCustomPrompt="1"/>
          </p:nvPr>
        </p:nvSpPr>
        <p:spPr>
          <a:xfrm>
            <a:off x="1199269" y="2058424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92C01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92C01F"/>
                </a:solidFill>
                <a:latin typeface="Titillium Bd" panose="00000800000000000000" pitchFamily="50" charset="-18"/>
              </a:rPr>
              <a:t>2</a:t>
            </a:r>
          </a:p>
        </p:txBody>
      </p:sp>
      <p:sp>
        <p:nvSpPr>
          <p:cNvPr id="61" name="Szöveg helye 58"/>
          <p:cNvSpPr>
            <a:spLocks noGrp="1"/>
          </p:cNvSpPr>
          <p:nvPr>
            <p:ph type="body" sz="quarter" idx="20" hasCustomPrompt="1"/>
          </p:nvPr>
        </p:nvSpPr>
        <p:spPr>
          <a:xfrm>
            <a:off x="1187548" y="2895379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8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006633"/>
                </a:solidFill>
                <a:latin typeface="Titillium Bd" panose="00000800000000000000" pitchFamily="50" charset="-18"/>
              </a:rPr>
              <a:t>3</a:t>
            </a:r>
          </a:p>
        </p:txBody>
      </p:sp>
      <p:sp>
        <p:nvSpPr>
          <p:cNvPr id="62" name="Szöveg helye 58"/>
          <p:cNvSpPr>
            <a:spLocks noGrp="1"/>
          </p:cNvSpPr>
          <p:nvPr>
            <p:ph type="body" sz="quarter" idx="21" hasCustomPrompt="1"/>
          </p:nvPr>
        </p:nvSpPr>
        <p:spPr>
          <a:xfrm>
            <a:off x="1187548" y="3733596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8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006633"/>
                </a:solidFill>
                <a:latin typeface="Titillium Bd" panose="00000800000000000000" pitchFamily="50" charset="-18"/>
              </a:rPr>
              <a:t>4</a:t>
            </a:r>
          </a:p>
        </p:txBody>
      </p:sp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95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lakz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 userDrawn="1"/>
        </p:nvSpPr>
        <p:spPr>
          <a:xfrm>
            <a:off x="3509882" y="3659938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23" name="Téglalap 22"/>
          <p:cNvSpPr/>
          <p:nvPr userDrawn="1"/>
        </p:nvSpPr>
        <p:spPr>
          <a:xfrm>
            <a:off x="5627814" y="3657297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hu-HU" sz="1600" kern="1200" dirty="0">
              <a:solidFill>
                <a:schemeClr val="lt1"/>
              </a:solidFill>
              <a:latin typeface="Titillium Lt" panose="00000400000000000000" pitchFamily="50" charset="-18"/>
              <a:ea typeface="+mn-ea"/>
              <a:cs typeface="+mn-cs"/>
            </a:endParaRPr>
          </a:p>
        </p:txBody>
      </p:sp>
      <p:sp>
        <p:nvSpPr>
          <p:cNvPr id="21" name="Téglalap 20"/>
          <p:cNvSpPr/>
          <p:nvPr userDrawn="1"/>
        </p:nvSpPr>
        <p:spPr>
          <a:xfrm>
            <a:off x="1385646" y="3659938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53" name="Tartalom helye 51"/>
          <p:cNvSpPr>
            <a:spLocks noGrp="1"/>
          </p:cNvSpPr>
          <p:nvPr>
            <p:ph sz="quarter" idx="15" hasCustomPrompt="1"/>
          </p:nvPr>
        </p:nvSpPr>
        <p:spPr>
          <a:xfrm>
            <a:off x="5897844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4" name="Tartalom helye 51"/>
          <p:cNvSpPr>
            <a:spLocks noGrp="1"/>
          </p:cNvSpPr>
          <p:nvPr>
            <p:ph sz="quarter" idx="16" hasCustomPrompt="1"/>
          </p:nvPr>
        </p:nvSpPr>
        <p:spPr>
          <a:xfrm>
            <a:off x="3779912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5" name="Tartalom helye 51"/>
          <p:cNvSpPr>
            <a:spLocks noGrp="1"/>
          </p:cNvSpPr>
          <p:nvPr>
            <p:ph sz="quarter" idx="17" hasCustomPrompt="1"/>
          </p:nvPr>
        </p:nvSpPr>
        <p:spPr>
          <a:xfrm>
            <a:off x="1658828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15" name="Hatszög 14"/>
          <p:cNvSpPr/>
          <p:nvPr userDrawn="1"/>
        </p:nvSpPr>
        <p:spPr>
          <a:xfrm>
            <a:off x="1475656" y="1200961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6" name="Hatszög 15"/>
          <p:cNvSpPr/>
          <p:nvPr userDrawn="1"/>
        </p:nvSpPr>
        <p:spPr>
          <a:xfrm>
            <a:off x="3599892" y="1200961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7" name="Hatszög 16"/>
          <p:cNvSpPr/>
          <p:nvPr userDrawn="1"/>
        </p:nvSpPr>
        <p:spPr>
          <a:xfrm>
            <a:off x="5724128" y="1203598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cxnSp>
        <p:nvCxnSpPr>
          <p:cNvPr id="18" name="Egyenes összekötő nyíllal 17"/>
          <p:cNvCxnSpPr/>
          <p:nvPr userDrawn="1"/>
        </p:nvCxnSpPr>
        <p:spPr>
          <a:xfrm>
            <a:off x="2375756" y="2876668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 userDrawn="1"/>
        </p:nvCxnSpPr>
        <p:spPr>
          <a:xfrm>
            <a:off x="4499992" y="2876667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 userDrawn="1"/>
        </p:nvCxnSpPr>
        <p:spPr>
          <a:xfrm>
            <a:off x="6624228" y="2876666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rtalom helye 51"/>
          <p:cNvSpPr>
            <a:spLocks noGrp="1"/>
          </p:cNvSpPr>
          <p:nvPr>
            <p:ph sz="quarter" idx="18" hasCustomPrompt="1"/>
          </p:nvPr>
        </p:nvSpPr>
        <p:spPr>
          <a:xfrm>
            <a:off x="5897844" y="1843484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25" name="Tartalom helye 51"/>
          <p:cNvSpPr>
            <a:spLocks noGrp="1"/>
          </p:cNvSpPr>
          <p:nvPr>
            <p:ph sz="quarter" idx="19" hasCustomPrompt="1"/>
          </p:nvPr>
        </p:nvSpPr>
        <p:spPr>
          <a:xfrm>
            <a:off x="1655676" y="1849119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26" name="Tartalom helye 51"/>
          <p:cNvSpPr>
            <a:spLocks noGrp="1"/>
          </p:cNvSpPr>
          <p:nvPr>
            <p:ph sz="quarter" idx="20" hasCustomPrompt="1"/>
          </p:nvPr>
        </p:nvSpPr>
        <p:spPr>
          <a:xfrm>
            <a:off x="3779912" y="1851756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72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t_hasab_vonal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cxnSp>
        <p:nvCxnSpPr>
          <p:cNvPr id="30" name="Egyenes összekötő 29"/>
          <p:cNvCxnSpPr/>
          <p:nvPr userDrawn="1"/>
        </p:nvCxnSpPr>
        <p:spPr>
          <a:xfrm>
            <a:off x="3995936" y="1759124"/>
            <a:ext cx="0" cy="2237402"/>
          </a:xfrm>
          <a:prstGeom prst="line">
            <a:avLst/>
          </a:prstGeom>
          <a:ln>
            <a:solidFill>
              <a:srgbClr val="92C01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755650" y="1635125"/>
            <a:ext cx="3024188" cy="244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92C01F"/>
                </a:solidFill>
              </a:defRPr>
            </a:lvl1pPr>
            <a:lvl2pPr>
              <a:defRPr sz="1600">
                <a:solidFill>
                  <a:srgbClr val="92C01F"/>
                </a:solidFill>
              </a:defRPr>
            </a:lvl2pPr>
            <a:lvl3pPr>
              <a:defRPr sz="1600">
                <a:solidFill>
                  <a:srgbClr val="92C01F"/>
                </a:solidFill>
              </a:defRPr>
            </a:lvl3pPr>
            <a:lvl4pPr>
              <a:defRPr sz="1600">
                <a:solidFill>
                  <a:srgbClr val="92C01F"/>
                </a:solidFill>
              </a:defRPr>
            </a:lvl4pPr>
            <a:lvl5pPr>
              <a:defRPr sz="1600">
                <a:solidFill>
                  <a:srgbClr val="92C01F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5"/>
          </p:nvPr>
        </p:nvSpPr>
        <p:spPr>
          <a:xfrm>
            <a:off x="4219674" y="1635125"/>
            <a:ext cx="3024188" cy="244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92C01F"/>
                </a:solidFill>
              </a:defRPr>
            </a:lvl1pPr>
            <a:lvl2pPr>
              <a:defRPr sz="1600">
                <a:solidFill>
                  <a:srgbClr val="92C01F"/>
                </a:solidFill>
              </a:defRPr>
            </a:lvl2pPr>
            <a:lvl3pPr>
              <a:defRPr sz="1600">
                <a:solidFill>
                  <a:srgbClr val="92C01F"/>
                </a:solidFill>
              </a:defRPr>
            </a:lvl3pPr>
            <a:lvl4pPr>
              <a:defRPr sz="1600">
                <a:solidFill>
                  <a:srgbClr val="92C01F"/>
                </a:solidFill>
              </a:defRPr>
            </a:lvl4pPr>
            <a:lvl5pPr>
              <a:defRPr sz="1600">
                <a:solidFill>
                  <a:srgbClr val="92C01F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44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laz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4"/>
          </p:nvPr>
        </p:nvSpPr>
        <p:spPr>
          <a:xfrm>
            <a:off x="755650" y="1708150"/>
            <a:ext cx="7704138" cy="25193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Táblázat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70509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Koszonj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Cím 16"/>
          <p:cNvSpPr>
            <a:spLocks noGrp="1"/>
          </p:cNvSpPr>
          <p:nvPr>
            <p:ph type="title" hasCustomPrompt="1"/>
          </p:nvPr>
        </p:nvSpPr>
        <p:spPr>
          <a:xfrm>
            <a:off x="395536" y="1680908"/>
            <a:ext cx="7886700" cy="1781683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>
                <a:solidFill>
                  <a:schemeClr val="bg1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 dirty="0"/>
              <a:t>KÖSZÖNJÜK A 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258571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jezetci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283718"/>
            <a:ext cx="7632700" cy="8270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FEJEZET CÍM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8" y="3093516"/>
            <a:ext cx="7777162" cy="828675"/>
          </a:xfrm>
          <a:prstGeom prst="rect">
            <a:avLst/>
          </a:prstGeom>
        </p:spPr>
        <p:txBody>
          <a:bodyPr anchor="ctr"/>
          <a:lstStyle>
            <a:lvl1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1pPr>
            <a:lvl2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2pPr>
            <a:lvl3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3pPr>
            <a:lvl4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4pPr>
            <a:lvl5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37951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jezetci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283718"/>
            <a:ext cx="7632700" cy="8270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 smtClean="0">
                <a:solidFill>
                  <a:schemeClr val="bg1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FEJEZET CÍM</a:t>
            </a:r>
          </a:p>
        </p:txBody>
      </p:sp>
      <p:sp>
        <p:nvSpPr>
          <p:cNvPr id="22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8" y="3093516"/>
            <a:ext cx="7777162" cy="828675"/>
          </a:xfrm>
          <a:prstGeom prst="rect">
            <a:avLst/>
          </a:prstGeom>
        </p:spPr>
        <p:txBody>
          <a:bodyPr anchor="ctr"/>
          <a:lstStyle>
            <a:lvl1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chemeClr val="bg1"/>
                </a:solidFill>
                <a:latin typeface="Titillium" pitchFamily="50" charset="-18"/>
                <a:ea typeface="+mj-ea"/>
                <a:cs typeface="+mj-cs"/>
              </a:defRPr>
            </a:lvl1pPr>
            <a:lvl2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2pPr>
            <a:lvl3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3pPr>
            <a:lvl4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4pPr>
            <a:lvl5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275606"/>
            <a:ext cx="4392487" cy="34194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2C01F"/>
              </a:buClr>
              <a:buFont typeface="+mj-lt"/>
              <a:buAutoNum type="arabicPeriod"/>
              <a:defRPr sz="1400">
                <a:solidFill>
                  <a:srgbClr val="006633"/>
                </a:solidFill>
                <a:latin typeface="Titillium Lt" panose="00000400000000000000" pitchFamily="50" charset="-18"/>
              </a:defRPr>
            </a:lvl1pPr>
            <a:lvl2pPr marL="971550" indent="-514350">
              <a:buFont typeface="+mj-lt"/>
              <a:buAutoNum type="arabicPeriod"/>
              <a:defRPr>
                <a:solidFill>
                  <a:srgbClr val="006633"/>
                </a:solidFill>
              </a:defRPr>
            </a:lvl2pPr>
            <a:lvl3pPr marL="13716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5pPr>
          </a:lstStyle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7" name="Szöveg helye 8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TARTALOM</a:t>
            </a:r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_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627063"/>
            <a:ext cx="7761287" cy="649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hu-HU" sz="2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dirty="0"/>
              <a:t>AGENDA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245557"/>
            <a:ext cx="2576512" cy="46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hu-HU" sz="1600" b="1" kern="1200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1600" b="1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Hétfő, Április 24.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5" hasCustomPrompt="1"/>
          </p:nvPr>
        </p:nvSpPr>
        <p:spPr>
          <a:xfrm>
            <a:off x="699368" y="1707654"/>
            <a:ext cx="5384800" cy="32400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5pPr>
          </a:lstStyle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10:00-11:00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11:00-12:00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12:00-13:30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 – Ebéd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13:30-14:30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14:30-15:30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15:30-16:00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Kávészünet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16:00-17:00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17:00-18:00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19:00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 – Vacsora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9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o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611560" y="1492251"/>
            <a:ext cx="7920880" cy="3095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>
                <a:solidFill>
                  <a:srgbClr val="006633"/>
                </a:solidFill>
                <a:latin typeface="Titillium Lt" panose="00000400000000000000" pitchFamily="50" charset="-18"/>
              </a:rPr>
              <a:t>Mintaszöveg szerkesztése</a:t>
            </a:r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4427984" y="1203598"/>
            <a:ext cx="2160240" cy="93610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hu-HU" sz="5000" dirty="0">
              <a:solidFill>
                <a:schemeClr val="bg1"/>
              </a:solidFill>
              <a:latin typeface="Titillium Bd" panose="00000800000000000000" pitchFamily="50" charset="-18"/>
            </a:endParaRP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4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lsorolas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287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611188" y="1419225"/>
            <a:ext cx="7777162" cy="2881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05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épes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1"/>
          <a:stretch/>
        </p:blipFill>
        <p:spPr>
          <a:xfrm>
            <a:off x="0" y="0"/>
            <a:ext cx="3419872" cy="4706806"/>
          </a:xfrm>
          <a:prstGeom prst="rect">
            <a:avLst/>
          </a:prstGeom>
        </p:spPr>
      </p:pic>
      <p:sp>
        <p:nvSpPr>
          <p:cNvPr id="14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2103" y="555526"/>
            <a:ext cx="395645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42103" y="1492152"/>
            <a:ext cx="4490337" cy="30958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Folyó szöveg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40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dézet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9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2283719"/>
            <a:ext cx="7992888" cy="21602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>
              <a:buClr>
                <a:srgbClr val="E8C001"/>
              </a:buClr>
            </a:pPr>
            <a:r>
              <a:rPr lang="hu-HU" sz="2400" dirty="0">
                <a:solidFill>
                  <a:srgbClr val="006633"/>
                </a:solidFill>
                <a:latin typeface="Titillium Lt" panose="00000400000000000000" pitchFamily="50" charset="-18"/>
              </a:rPr>
              <a:t>FONTOSABB ÜZENET, MONDÁS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9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1" r:id="rId2"/>
    <p:sldLayoutId id="2147483661" r:id="rId3"/>
    <p:sldLayoutId id="2147483664" r:id="rId4"/>
    <p:sldLayoutId id="2147483667" r:id="rId5"/>
    <p:sldLayoutId id="2147483692" r:id="rId6"/>
    <p:sldLayoutId id="2147483695" r:id="rId7"/>
    <p:sldLayoutId id="2147483666" r:id="rId8"/>
    <p:sldLayoutId id="2147483693" r:id="rId9"/>
    <p:sldLayoutId id="2147483697" r:id="rId10"/>
    <p:sldLayoutId id="2147483694" r:id="rId11"/>
    <p:sldLayoutId id="2147483696" r:id="rId12"/>
    <p:sldLayoutId id="2147483698" r:id="rId13"/>
    <p:sldLayoutId id="2147483699" r:id="rId14"/>
    <p:sldLayoutId id="2147483702" r:id="rId15"/>
    <p:sldLayoutId id="214748368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775819" y="2571750"/>
            <a:ext cx="6540598" cy="1152525"/>
          </a:xfrm>
        </p:spPr>
        <p:txBody>
          <a:bodyPr/>
          <a:lstStyle/>
          <a:p>
            <a:r>
              <a:rPr lang="hu-HU" sz="2800" dirty="0"/>
              <a:t>A magyar agrároktatás digitális érettségi szintjének emelése az ágazati versenyképesség szolgálatában</a:t>
            </a:r>
            <a:r>
              <a:rPr lang="hu-HU" sz="1600" dirty="0"/>
              <a:t> </a:t>
            </a:r>
          </a:p>
          <a:p>
            <a:endParaRPr lang="hu-HU" sz="1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179512" y="4587974"/>
            <a:ext cx="3096344" cy="360040"/>
          </a:xfrm>
        </p:spPr>
        <p:txBody>
          <a:bodyPr>
            <a:noAutofit/>
          </a:bodyPr>
          <a:lstStyle/>
          <a:p>
            <a:r>
              <a:rPr lang="hu-HU" dirty="0"/>
              <a:t>Budapest, 2021. november 30.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AC4A87-8EA0-480F-95F4-82EC9C16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18" y="123478"/>
            <a:ext cx="7383536" cy="1339215"/>
          </a:xfrm>
          <a:prstGeom prst="rect">
            <a:avLst/>
          </a:prstGeom>
        </p:spPr>
      </p:pic>
      <p:sp>
        <p:nvSpPr>
          <p:cNvPr id="5" name="Szöveg helye 2">
            <a:extLst>
              <a:ext uri="{FF2B5EF4-FFF2-40B4-BE49-F238E27FC236}">
                <a16:creationId xmlns:a16="http://schemas.microsoft.com/office/drawing/2014/main" id="{C2CB715B-83D4-415D-A839-AB7EE88764DB}"/>
              </a:ext>
            </a:extLst>
          </p:cNvPr>
          <p:cNvSpPr txBox="1">
            <a:spLocks/>
          </p:cNvSpPr>
          <p:nvPr/>
        </p:nvSpPr>
        <p:spPr>
          <a:xfrm>
            <a:off x="5292080" y="3939902"/>
            <a:ext cx="309634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81635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1pPr>
            <a:lvl2pPr marL="0" indent="0" algn="l" defTabSz="81635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2pPr>
            <a:lvl3pPr marL="0" indent="0" algn="l" defTabSz="81635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3pPr>
            <a:lvl4pPr marL="0" indent="0" algn="l" defTabSz="81635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4pPr>
            <a:lvl5pPr marL="0" indent="0" algn="l" defTabSz="81635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hu-HU" sz="1800" kern="1200" dirty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/>
              <a:t>Székely Erika,</a:t>
            </a:r>
          </a:p>
          <a:p>
            <a:pPr algn="ctr"/>
            <a:r>
              <a:rPr lang="hu-HU" sz="1400" dirty="0"/>
              <a:t>Szakképzési és szaktanácsadási igazgató</a:t>
            </a:r>
          </a:p>
        </p:txBody>
      </p:sp>
    </p:spTree>
    <p:extLst>
      <p:ext uri="{BB962C8B-B14F-4D97-AF65-F5344CB8AC3E}">
        <p14:creationId xmlns:p14="http://schemas.microsoft.com/office/powerpoint/2010/main" val="17048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03BC48-D3E7-40B3-8C5C-8AC77F2A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1378393"/>
            <a:ext cx="2936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4213" algn="l"/>
              </a:tabLst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Hallottál-e már az erőgép vezérlő rendszerről / e-mezőgazdaságról / precíziós gazdálkodásról / időjárás állomásról?”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5E7624-A405-4E73-BDE0-79124D720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170429"/>
              </p:ext>
            </p:extLst>
          </p:nvPr>
        </p:nvGraphicFramePr>
        <p:xfrm>
          <a:off x="107504" y="123478"/>
          <a:ext cx="4752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E78A0F9-2393-467F-A9ED-2C178A88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443958"/>
            <a:ext cx="68095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Forrás: NAIK AKI Társadalomkutatási Osztály (Tanulói felmérés, 2020)</a:t>
            </a: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321418-E56F-4D7D-B8C7-581EFE85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513099"/>
            <a:ext cx="29523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4213" algn="l"/>
              </a:tabLs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Hallottál-e már a talajinformációs rendszerről / hozamtérképről / helyspecifikus tápanyag gazdálkodásról / távérzékelés és térinformatikáról?” kérdésre „Igen és tudom mit jelent”</a:t>
            </a:r>
            <a:endParaRPr kumimoji="0" lang="hu-HU" alt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31738A-F235-4D8B-8249-3B75A056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50172"/>
              </p:ext>
            </p:extLst>
          </p:nvPr>
        </p:nvGraphicFramePr>
        <p:xfrm>
          <a:off x="35496" y="123478"/>
          <a:ext cx="53588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C9E17C8-97DC-4046-A798-F01C8C70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419279"/>
            <a:ext cx="81069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Forrás: NAIK AKI Társadalomkutatási Osztály (Tanulói felmérés, 2020)</a:t>
            </a: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3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E7D8A7-322F-4EDC-B935-68C684C3A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388" y="780406"/>
            <a:ext cx="192949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4213" algn="l"/>
              </a:tabLst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rgbClr val="0066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Hallottál-e már a mesterséges intelligenciáról / felhő alapú IKT rendszerről / Big Data analitikáról?” kérdésre „Igen és tudom mit jelent”</a:t>
            </a:r>
            <a:endParaRPr kumimoji="0" lang="hu-HU" altLang="hu-HU" sz="900" b="0" i="0" u="none" strike="noStrike" cap="none" normalizeH="0" baseline="0" dirty="0">
              <a:ln>
                <a:noFill/>
              </a:ln>
              <a:solidFill>
                <a:srgbClr val="0066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213" algn="l"/>
              </a:tabLst>
            </a:pP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rgbClr val="006633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C77E3A-0504-4B84-896D-DA38A0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341658"/>
              </p:ext>
            </p:extLst>
          </p:nvPr>
        </p:nvGraphicFramePr>
        <p:xfrm>
          <a:off x="323528" y="267494"/>
          <a:ext cx="5400600" cy="401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B561C45-82FF-4552-9E3A-E1834B4EE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470380"/>
            <a:ext cx="81941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Forrás: NAIK AKI Társadalomkutatási Osztály (Tanulói felmérés, 2020)</a:t>
            </a:r>
            <a:r>
              <a:rPr kumimoji="0" lang="hu-HU" altLang="hu-H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0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EB2D50F-015D-45D9-986E-088A9F801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4110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0257A0D-4221-4F27-B910-0C74AAA0E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411510"/>
            <a:ext cx="7632700" cy="827087"/>
          </a:xfrm>
        </p:spPr>
        <p:txBody>
          <a:bodyPr/>
          <a:lstStyle/>
          <a:p>
            <a:r>
              <a:rPr lang="hu-HU" sz="3600" dirty="0"/>
              <a:t>NAK célok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ACC1E1-47F4-4828-BC4B-84FE93390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616" y="2787774"/>
            <a:ext cx="7777162" cy="828675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agrár- és élelmiszerszektor erősítése,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magyar termékek versenyképességének javítása </a:t>
            </a:r>
            <a:r>
              <a:rPr lang="hu-HU" dirty="0"/>
              <a:t>itthon és a nemzetközi piacokon.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kedvező agrárpolitikai döntések</a:t>
            </a:r>
            <a:r>
              <a:rPr lang="hu-HU" dirty="0"/>
              <a:t> </a:t>
            </a:r>
            <a:r>
              <a:rPr lang="hu-HU" b="1" dirty="0"/>
              <a:t>kialakításának segítése </a:t>
            </a:r>
            <a:r>
              <a:rPr lang="hu-HU" dirty="0"/>
              <a:t>a vállalkozási környezet javítása érdekében;</a:t>
            </a:r>
          </a:p>
          <a:p>
            <a:pPr algn="just"/>
            <a:r>
              <a:rPr lang="hu-HU" dirty="0"/>
              <a:t> 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24FD58-6DFD-48F4-A26B-C328932A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9" y="32019"/>
            <a:ext cx="1912453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0257A0D-4221-4F27-B910-0C74AAA0E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9" y="123478"/>
            <a:ext cx="7632700" cy="827087"/>
          </a:xfrm>
        </p:spPr>
        <p:txBody>
          <a:bodyPr/>
          <a:lstStyle/>
          <a:p>
            <a:r>
              <a:rPr lang="hu-HU" sz="3600" dirty="0"/>
              <a:t>Alapvetések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ACC1E1-47F4-4828-BC4B-84FE93390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38" y="2355726"/>
            <a:ext cx="7777162" cy="828675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dirty="0"/>
              <a:t>a XXI. század kihívásaival szembesül az agrár- és élelmiszergazdaság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dirty="0"/>
              <a:t>a siker érdekében nyitottnak kell lennünk a változásokra, kihívásokra,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dirty="0"/>
              <a:t>az emberek készségei központi szerepet töltenek be az országok képességei szempontjából,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dirty="0"/>
              <a:t>az eleve hátrányokkal szembesülőket – technológiához való hiányos hozzáférés, alacsony digitális készség és kompetenciák, alacsony képzettséget igénylő munkák – kedvezőtlenebbül érintette a járvány hatása (tanulás, jövedelem, vásárlás, társasági élet stb.).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24FD58-6DFD-48F4-A26B-C328932A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9" y="32019"/>
            <a:ext cx="1912453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0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00257A0D-4221-4F27-B910-0C74AAA0E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9" y="123478"/>
            <a:ext cx="7632700" cy="827087"/>
          </a:xfrm>
        </p:spPr>
        <p:txBody>
          <a:bodyPr/>
          <a:lstStyle/>
          <a:p>
            <a:r>
              <a:rPr lang="hu-HU" sz="3600" dirty="0"/>
              <a:t>Digitális készségek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ACC1E1-47F4-4828-BC4B-84FE93390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38" y="632445"/>
            <a:ext cx="7777162" cy="828675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dirty="0"/>
              <a:t>digitális gazdaság és társadalom fejlettségét mérő mutató (</a:t>
            </a:r>
            <a:r>
              <a:rPr lang="hu-HU" i="1" dirty="0"/>
              <a:t>Digital Economy and Society Index,</a:t>
            </a:r>
            <a:r>
              <a:rPr lang="hu-HU" dirty="0"/>
              <a:t> DESI)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7CC246-3AF7-4D74-9B12-7AA80C5B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0788"/>
            <a:ext cx="6336705" cy="28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3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">
            <a:extLst>
              <a:ext uri="{FF2B5EF4-FFF2-40B4-BE49-F238E27FC236}">
                <a16:creationId xmlns:a16="http://schemas.microsoft.com/office/drawing/2014/main" id="{ED23E3A4-5FCD-4FEE-89F1-11FEDE365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9" y="123478"/>
            <a:ext cx="7632700" cy="827087"/>
          </a:xfrm>
        </p:spPr>
        <p:txBody>
          <a:bodyPr/>
          <a:lstStyle/>
          <a:p>
            <a:r>
              <a:rPr lang="hu-HU" sz="2800" dirty="0"/>
              <a:t>Digitális készségek - egyéni gazdálkodók és cégvezetők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0DE720-B2F3-4F51-8E39-6DBBA455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78741"/>
            <a:ext cx="5492541" cy="23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0BC0786-345F-4E0A-A61F-17C2CC13CF79}"/>
              </a:ext>
            </a:extLst>
          </p:cNvPr>
          <p:cNvSpPr/>
          <p:nvPr/>
        </p:nvSpPr>
        <p:spPr>
          <a:xfrm>
            <a:off x="4283819" y="362415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50" dirty="0">
                <a:solidFill>
                  <a:srgbClr val="000000"/>
                </a:solidFill>
                <a:latin typeface="Arial" panose="020B0604020202020204" pitchFamily="34" charset="0"/>
              </a:rPr>
              <a:t>Forrás: A mezőgazdaság digitalizációja kérdőíves felmérés (AKI, 2018) </a:t>
            </a:r>
            <a:endParaRPr lang="hu-HU" sz="105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6DBD17F-24E8-42B8-976A-E061B0FA8562}"/>
              </a:ext>
            </a:extLst>
          </p:cNvPr>
          <p:cNvSpPr/>
          <p:nvPr/>
        </p:nvSpPr>
        <p:spPr>
          <a:xfrm>
            <a:off x="30768" y="77155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31–40 éves korosztály digitális készségei a legmagasabb szintűek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Termelők: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71 % rendelkezik okostelefonnal, 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laptop 68 %, 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asztali számítógép 58 % 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83 % használja az internetet, 56 %  napi szinten 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internethasználat célja legtöbbször az információszerzés (95 %) és a kommunikáció (78 százalék). </a:t>
            </a:r>
          </a:p>
          <a:p>
            <a:pPr marL="693929" lvl="1" indent="-285750" fontAlgn="base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E-kormányzati alkalmazások 44 %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9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FA2C2C35-6C22-4C7E-9E7E-4E844D123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339502"/>
            <a:ext cx="7632700" cy="648072"/>
          </a:xfrm>
        </p:spPr>
        <p:txBody>
          <a:bodyPr/>
          <a:lstStyle/>
          <a:p>
            <a:r>
              <a:rPr lang="hu-HU" sz="3200" dirty="0"/>
              <a:t>Digitális agrárstratégia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1CA157B-70FE-4732-A86B-B5F5B4FDF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2563583"/>
            <a:ext cx="7777162" cy="828675"/>
          </a:xfrm>
        </p:spPr>
        <p:txBody>
          <a:bodyPr/>
          <a:lstStyle/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F3B380-AF4E-46B7-908C-CB2987C0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814"/>
            <a:ext cx="1512168" cy="1011323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F99F8B65-070B-47B0-B46B-46E1B703AED5}"/>
              </a:ext>
            </a:extLst>
          </p:cNvPr>
          <p:cNvSpPr/>
          <p:nvPr/>
        </p:nvSpPr>
        <p:spPr>
          <a:xfrm>
            <a:off x="287524" y="113159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hu-HU" dirty="0"/>
              <a:t>A fiatal generáció szerepe a digitális technológiák elterjesztésében, az idősebb generációk meggyőzésében, </a:t>
            </a:r>
            <a:r>
              <a:rPr lang="hu-HU" dirty="0" err="1"/>
              <a:t>edukálásában</a:t>
            </a:r>
            <a:r>
              <a:rPr lang="hu-HU" dirty="0"/>
              <a:t> jelentős. </a:t>
            </a:r>
          </a:p>
          <a:p>
            <a:pPr>
              <a:spcBef>
                <a:spcPts val="1200"/>
              </a:spcBef>
            </a:pPr>
            <a:r>
              <a:rPr lang="hu-HU" dirty="0"/>
              <a:t>Az ágazati szakképzésben a precíziós gazdálkodás része a gépészettel kapcsolatos tananyagoknak, inkább csak elméleti ismereteket tanulnak, gyakorlati bemutatásra kevés a lehetőség.</a:t>
            </a:r>
          </a:p>
          <a:p>
            <a:pPr>
              <a:spcBef>
                <a:spcPts val="1200"/>
              </a:spcBef>
            </a:pPr>
            <a:r>
              <a:rPr lang="hu-HU" dirty="0"/>
              <a:t>Kiemelten fontos az oktatók felkészítése, képzése, valamint folyamatos továbbképzése. Biztosítani kell, hogy bekapcsolódhassanak a GINOP keretében elérhető, digitális alapképzést, valamint digitális szakképzést biztosító képzésekbe. </a:t>
            </a:r>
          </a:p>
          <a:p>
            <a:pPr>
              <a:spcBef>
                <a:spcPts val="1200"/>
              </a:spcBef>
            </a:pPr>
            <a:r>
              <a:rPr lang="hu-HU" dirty="0"/>
              <a:t>Az ágazati képzések esetében elengedhetetlen a képzési tematikák digitális technológiai felhasználásához szükséges ismeretanyaggal történő kiegészítése, valamint a vizsgakövetelmények szükséges módosítása. </a:t>
            </a:r>
          </a:p>
          <a:p>
            <a:pPr>
              <a:spcBef>
                <a:spcPts val="1200"/>
              </a:spcBef>
            </a:pPr>
            <a:r>
              <a:rPr lang="hu-HU" dirty="0"/>
              <a:t>Hasonló módosítások megtétele szükséges a mesterképzés esetében is. </a:t>
            </a:r>
          </a:p>
        </p:txBody>
      </p:sp>
    </p:spTree>
    <p:extLst>
      <p:ext uri="{BB962C8B-B14F-4D97-AF65-F5344CB8AC3E}">
        <p14:creationId xmlns:p14="http://schemas.microsoft.com/office/powerpoint/2010/main" val="134167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62313F3-6068-4131-BCEF-60D3D6D1E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89273"/>
            <a:ext cx="7632700" cy="827087"/>
          </a:xfrm>
        </p:spPr>
        <p:txBody>
          <a:bodyPr/>
          <a:lstStyle/>
          <a:p>
            <a:r>
              <a:rPr lang="hu-HU" sz="3600" dirty="0"/>
              <a:t>AKI felmérés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6C288C-2864-40C1-BD96-58881A3FE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915566"/>
            <a:ext cx="7777162" cy="3312368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hu-HU" dirty="0"/>
              <a:t>Az </a:t>
            </a:r>
            <a:r>
              <a:rPr lang="hu-HU" b="1" dirty="0"/>
              <a:t>Agrárgazdasági Kutatóintézet </a:t>
            </a:r>
            <a:r>
              <a:rPr lang="hu-HU" dirty="0"/>
              <a:t>által, az Agrárminisztériummal és a Nemzeti Agrárgazdásági Kamarával  együttműködésben végzett pályaorientációs felmérés (2020)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 Agrárminisztérium fenntartásában működő agrárszakképző intézmények nappali rendszerű képzésben résztvevő tanulói körében;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3603 diák töltötte ki a kérdőívet,</a:t>
            </a:r>
            <a:r>
              <a:rPr lang="hu-HU" dirty="0"/>
              <a:t> 1591 diák a 9. évfolyamos, 1145 tanuló 10. évfolyamos, 791 fő 11. évfolyamos;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diákok </a:t>
            </a:r>
            <a:r>
              <a:rPr lang="hu-HU" dirty="0"/>
              <a:t>90,6 %-a rendelkezik internetkapcsolattal ellátott okostelefonnal, 76,4 % otthoni számítógéppel 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030B18D-F929-4C71-BE72-CF60D889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915566"/>
            <a:ext cx="1034187" cy="14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156399-66B5-4A5D-A6DE-478AC83A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22" y="260999"/>
            <a:ext cx="5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4213" algn="l"/>
              </a:tabLst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Mennyire jellemző, hogy a jelenlegi iskoládban…”</a:t>
            </a:r>
            <a:endParaRPr kumimoji="0" lang="hu-HU" alt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ADD1B8-2FBB-452F-B042-776799143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928917"/>
              </p:ext>
            </p:extLst>
          </p:nvPr>
        </p:nvGraphicFramePr>
        <p:xfrm>
          <a:off x="35496" y="699542"/>
          <a:ext cx="9108504" cy="34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8543955-BD94-4E8C-9D29-BA2F6E08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8" y="41664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Forrás: NAIK AKI Társadalomkutatási Osztály (Tanulói felmérés, 2020)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7A6626-6895-43FB-9FC2-9488C4882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273729"/>
              </p:ext>
            </p:extLst>
          </p:nvPr>
        </p:nvGraphicFramePr>
        <p:xfrm>
          <a:off x="827584" y="183545"/>
          <a:ext cx="6184778" cy="433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A850B6E-82D3-4EE4-8E58-6DD77E41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29657"/>
            <a:ext cx="3844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4213" algn="l"/>
              </a:tabLst>
            </a:pP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„Hallottál-e már a következő fogalmakról?”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3E022A2-5C68-4FB8-A4A3-9F652279A971}"/>
              </a:ext>
            </a:extLst>
          </p:cNvPr>
          <p:cNvSpPr/>
          <p:nvPr/>
        </p:nvSpPr>
        <p:spPr>
          <a:xfrm>
            <a:off x="0" y="4443958"/>
            <a:ext cx="6390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Forrás: NAIK AKI Társadalomkutatási Osztály (Tanulói felmérés, 2020)</a:t>
            </a:r>
            <a:r>
              <a:rPr lang="hu-HU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251278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rgbClr val="026634"/>
      </a:dk1>
      <a:lt1>
        <a:srgbClr val="FFFFFF"/>
      </a:lt1>
      <a:dk2>
        <a:srgbClr val="8F8F8F"/>
      </a:dk2>
      <a:lt2>
        <a:srgbClr val="92C01F"/>
      </a:lt2>
      <a:accent1>
        <a:srgbClr val="026634"/>
      </a:accent1>
      <a:accent2>
        <a:srgbClr val="E10B17"/>
      </a:accent2>
      <a:accent3>
        <a:srgbClr val="0E3B83"/>
      </a:accent3>
      <a:accent4>
        <a:srgbClr val="91191B"/>
      </a:accent4>
      <a:accent5>
        <a:srgbClr val="E8C051"/>
      </a:accent5>
      <a:accent6>
        <a:srgbClr val="D4DFC8"/>
      </a:accent6>
      <a:hlink>
        <a:srgbClr val="3DA435"/>
      </a:hlink>
      <a:folHlink>
        <a:srgbClr val="F15A24"/>
      </a:folHlink>
    </a:clrScheme>
    <a:fontScheme name="1. egyéni séma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sz="1400" dirty="0" smtClean="0">
            <a:solidFill>
              <a:srgbClr val="006633"/>
            </a:solidFill>
            <a:latin typeface="Titillium" panose="00000500000000000000" pitchFamily="50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K_prezentacio_sablon2019_v2 [Írásvédett]" id="{525048EC-FB4D-42D8-8B2A-E6A31C093898}" vid="{50719293-9566-4BD2-83FD-5037FEAF48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D9DD13AFFDB2041BDD3CBE52D6BF86D" ma:contentTypeVersion="12" ma:contentTypeDescription="Új dokumentum létrehozása." ma:contentTypeScope="" ma:versionID="8ba69d3442aa7928cacffee222d0655e">
  <xsd:schema xmlns:xsd="http://www.w3.org/2001/XMLSchema" xmlns:xs="http://www.w3.org/2001/XMLSchema" xmlns:p="http://schemas.microsoft.com/office/2006/metadata/properties" xmlns:ns3="40699925-5860-436e-9e57-2828344fd65c" xmlns:ns4="a13b5950-1c16-424d-8328-c2c4d98ec4a3" targetNamespace="http://schemas.microsoft.com/office/2006/metadata/properties" ma:root="true" ma:fieldsID="473c7a2f6bce4baf81f8cf190acd858a" ns3:_="" ns4:_="">
    <xsd:import namespace="40699925-5860-436e-9e57-2828344fd65c"/>
    <xsd:import namespace="a13b5950-1c16-424d-8328-c2c4d98ec4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99925-5860-436e-9e57-2828344fd6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b5950-1c16-424d-8328-c2c4d98ec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A5DCA-8874-4BC1-812C-EEC74CE59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99925-5860-436e-9e57-2828344fd65c"/>
    <ds:schemaRef ds:uri="a13b5950-1c16-424d-8328-c2c4d98ec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F68599-2065-466A-9548-A66466809168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a13b5950-1c16-424d-8328-c2c4d98ec4a3"/>
    <ds:schemaRef ds:uri="40699925-5860-436e-9e57-2828344fd65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C2A336-1F31-406C-BB2A-A0F25F390A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NAK_prezentacio_sablon2019_v2 (1)</Template>
  <TotalTime>2491</TotalTime>
  <Words>539</Words>
  <Application>Microsoft Office PowerPoint</Application>
  <PresentationFormat>Diavetítés a képernyőre (16:9 oldalarány)</PresentationFormat>
  <Paragraphs>49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Titillium</vt:lpstr>
      <vt:lpstr>Titillium Bd</vt:lpstr>
      <vt:lpstr>Titillium Lt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Varga Zsuzsanna Mária</dc:creator>
  <cp:lastModifiedBy>Székely Erika</cp:lastModifiedBy>
  <cp:revision>46</cp:revision>
  <cp:lastPrinted>2017-01-16T10:02:57Z</cp:lastPrinted>
  <dcterms:created xsi:type="dcterms:W3CDTF">2021-11-04T18:52:48Z</dcterms:created>
  <dcterms:modified xsi:type="dcterms:W3CDTF">2021-11-29T12:11:26Z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0x0101003D9DD13AFFDB2041BDD3CBE52D6BF86D</vt:lpwstr>
  </property>
</Properties>
</file>