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9" r:id="rId7"/>
    <p:sldId id="260" r:id="rId8"/>
    <p:sldId id="261" r:id="rId9"/>
    <p:sldId id="266" r:id="rId10"/>
    <p:sldId id="267" r:id="rId11"/>
    <p:sldId id="262" r:id="rId12"/>
    <p:sldId id="263" r:id="rId13"/>
    <p:sldId id="268" r:id="rId14"/>
    <p:sldId id="269" r:id="rId15"/>
    <p:sldId id="264" r:id="rId16"/>
    <p:sldId id="265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8ABCB-AEBD-4ABD-97FF-C7B4CC7B16A4}" v="1" dt="2021-10-29T08:00:51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8" y="114"/>
      </p:cViewPr>
      <p:guideLst>
        <p:guide orient="horz" pos="2160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4268-BCCE-44E6-AFF6-6AF9705FEA76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89C8-7D0B-4D65-B3EC-755E478EE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92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415654B6-ECD7-4714-BFD4-FAECE8F6C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3805" y="1523963"/>
            <a:ext cx="5380220" cy="47590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4DA361B-554A-4E6C-8DA5-F4A1D967E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45178"/>
            <a:ext cx="4572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6063F57-62AF-4209-85B8-2F27BC4C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23855"/>
            <a:ext cx="4572000" cy="24591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5A67A0-3B2A-48B0-A6A2-960FB6E5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60A6-3DAE-43EB-8540-88BA63F57E2A}" type="datetime1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3368D0-5F67-4416-8C75-FCF4A25F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148EC2-6B17-4196-BDD0-71DA6093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43E8767-8B4F-45D0-9CB7-7B8D1E4F8595}"/>
              </a:ext>
            </a:extLst>
          </p:cNvPr>
          <p:cNvSpPr txBox="1"/>
          <p:nvPr userDrawn="1"/>
        </p:nvSpPr>
        <p:spPr>
          <a:xfrm>
            <a:off x="3709249" y="439265"/>
            <a:ext cx="6491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Budapest</a:t>
            </a:r>
            <a:r>
              <a:rPr lang="hu-HU" sz="2000" dirty="0">
                <a:solidFill>
                  <a:schemeClr val="tx1"/>
                </a:solidFill>
                <a:effectLst/>
              </a:rPr>
              <a:t>i Műszaki és Gazdaságtudományi Egyetem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hu-HU" sz="2400" b="0" dirty="0">
                <a:solidFill>
                  <a:srgbClr val="002060"/>
                </a:solidFill>
                <a:effectLst/>
              </a:rPr>
              <a:t>Villamosmérnöki és Informatikai Kar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FD7AA14-40D2-4593-943C-641B0BF6E2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9" y="484190"/>
            <a:ext cx="2527106" cy="6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CF87A-E471-41BF-8736-85316952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D9DA3F-6A03-4823-BF4E-A1AAA79A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10515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601581-3693-4057-ABA6-7D33F4C2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5189-EF86-4627-8992-BBD260BE3167}" type="datetime1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6EBE85-CD8C-40F4-B440-0C0248B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C4C0EA-A90D-4A57-983C-AAFF7E4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33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27A4922-5E33-4363-A531-3FD60567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698-8DDE-4C5A-9433-B65D2270E8EC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2B21A2C-9026-44B5-9FEE-C96D830C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392ABFE-5597-4540-9981-FA7D68B3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97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D6F7B4-A7E3-4178-9785-BE317F29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900B392-3004-4FDA-B7CA-DB6DCD8BC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EDB2C0-4ECE-43D5-B491-CD34C3AA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6D6D-AAB2-44C6-9966-156E3CBF131A}" type="datetime1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38089B-B885-4AC3-AA5D-5A9E4CDE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829EA1-1A28-4702-B414-9FDDB3F7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5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BB18C4-9D09-4134-8222-ACA05F8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4303EE1-F29D-40EB-87B3-F53367B2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4F1B094-1AC8-4091-8554-613D688C2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25BDE0B-B814-4127-AB22-12E8683E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22F8C87-E9A7-4885-940E-B7D314B4C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C859D89-7A7B-4988-B3CD-86C1FBC2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8DE0-7F5B-48E8-8118-FCD4C6B43027}" type="datetime1">
              <a:rPr lang="hu-HU" smtClean="0"/>
              <a:t>2021. 11. 29.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35CBBC8-93A9-4E57-B765-571DE7F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C8EB462-A0C9-495D-890F-7AADF967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0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9DBCDD-09E7-4D70-B161-65DDD34F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FB54C93-FF61-4548-B883-87C8D919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098C-2477-4051-A42F-0C6D7ED46C37}" type="datetime1">
              <a:rPr lang="hu-HU" smtClean="0"/>
              <a:t>2021. 11. 29.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27BD31A-0348-4B73-9746-0CC1A6C4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E398A6C-0D32-4CFE-92C0-FBADAA53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62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7C77222-48FA-424F-B479-556AC0E5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7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3EF3881-4349-46C7-AE19-536B9CD4C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233707-64E5-4FE3-8551-EF251D47F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12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507B-F9D7-4F89-B279-B6FECCCB7FD7}" type="datetime1">
              <a:rPr lang="hu-HU" smtClean="0"/>
              <a:t>2021. 11. 29.</a:t>
            </a:fld>
            <a:r>
              <a:rPr lang="hu-HU"/>
              <a:t> 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A9F201-67E7-491C-9B12-4D448FAE8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9237" y="6356350"/>
            <a:ext cx="714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B537BA-88DB-4C96-B691-D8F2CC2F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109" y="6356350"/>
            <a:ext cx="57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6A0B-1885-47E1-92BC-8A7D1A02844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0EB3BFC-2E49-40B3-8BA7-8081E7A1D640}"/>
              </a:ext>
            </a:extLst>
          </p:cNvPr>
          <p:cNvSpPr/>
          <p:nvPr userDrawn="1"/>
        </p:nvSpPr>
        <p:spPr>
          <a:xfrm>
            <a:off x="0" y="0"/>
            <a:ext cx="180109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A képen szöveg, aláírás, kültéri látható&#10;&#10;Automatikusan generált leírás">
            <a:extLst>
              <a:ext uri="{FF2B5EF4-FFF2-40B4-BE49-F238E27FC236}">
                <a16:creationId xmlns:a16="http://schemas.microsoft.com/office/drawing/2014/main" id="{8D0EABBD-E54E-4322-8FF2-9D60CBAE5D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20" y="360218"/>
            <a:ext cx="706562" cy="861002"/>
          </a:xfrm>
          <a:prstGeom prst="rect">
            <a:avLst/>
          </a:prstGeom>
        </p:spPr>
      </p:pic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32AC862B-037B-4EEE-9930-E43AE44AB8D7}"/>
              </a:ext>
            </a:extLst>
          </p:cNvPr>
          <p:cNvSpPr txBox="1">
            <a:spLocks/>
          </p:cNvSpPr>
          <p:nvPr userDrawn="1"/>
        </p:nvSpPr>
        <p:spPr>
          <a:xfrm>
            <a:off x="11125219" y="6384788"/>
            <a:ext cx="886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>
                <a:solidFill>
                  <a:schemeClr val="accent1"/>
                </a:solidFill>
              </a:rPr>
              <a:t>BME VIK</a:t>
            </a:r>
          </a:p>
        </p:txBody>
      </p:sp>
    </p:spTree>
    <p:extLst>
      <p:ext uri="{BB962C8B-B14F-4D97-AF65-F5344CB8AC3E}">
        <p14:creationId xmlns:p14="http://schemas.microsoft.com/office/powerpoint/2010/main" val="31270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89FC158B-4764-4C24-AD03-9A4516FEE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411" y="1687398"/>
            <a:ext cx="5403047" cy="4528845"/>
          </a:xfrm>
        </p:spPr>
        <p:txBody>
          <a:bodyPr>
            <a:noAutofit/>
          </a:bodyPr>
          <a:lstStyle/>
          <a:p>
            <a:pPr algn="l"/>
            <a:r>
              <a:rPr lang="hu-HU" sz="4800" b="1" dirty="0">
                <a:solidFill>
                  <a:schemeClr val="accent1"/>
                </a:solidFill>
              </a:rPr>
              <a:t>A szakképzés és a felsőoktatás kapcsolata, </a:t>
            </a:r>
            <a:br>
              <a:rPr lang="hu-HU" sz="4800" b="1" dirty="0">
                <a:solidFill>
                  <a:schemeClr val="accent1"/>
                </a:solidFill>
              </a:rPr>
            </a:br>
            <a:r>
              <a:rPr lang="hu-HU" sz="4800" b="1" dirty="0">
                <a:solidFill>
                  <a:schemeClr val="accent1"/>
                </a:solidFill>
              </a:rPr>
              <a:t>digitális kompetencia a képzésekben</a:t>
            </a:r>
            <a:br>
              <a:rPr lang="hu-HU" sz="4400" dirty="0">
                <a:solidFill>
                  <a:schemeClr val="accent1"/>
                </a:solidFill>
              </a:rPr>
            </a:br>
            <a:br>
              <a:rPr lang="hu-HU" sz="3600" dirty="0"/>
            </a:br>
            <a:r>
              <a:rPr lang="hu-HU" sz="2800" b="1" dirty="0"/>
              <a:t>Dr. Farkas Károly</a:t>
            </a:r>
            <a:br>
              <a:rPr lang="hu-HU" sz="2800" b="1" dirty="0"/>
            </a:br>
            <a:r>
              <a:rPr lang="hu-HU" sz="2800" b="1" dirty="0"/>
              <a:t>egyetemi docens, BME VIK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val="107987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Digitális kompetenciafejlesztés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8640040" cy="435133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Elvárás a hallgatóink felé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Logikus gondolkodás, jó problémamegoldó képesség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Alapvető d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igit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ális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technológiák ismerete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Ezek biztonságos kezelése, használata</a:t>
            </a:r>
          </a:p>
          <a:p>
            <a:r>
              <a:rPr lang="hu-HU" sz="3200" b="1" dirty="0"/>
              <a:t>Tantervek (</a:t>
            </a:r>
            <a:r>
              <a:rPr lang="hu-HU" sz="3200" b="1" dirty="0" err="1"/>
              <a:t>BSc</a:t>
            </a:r>
            <a:r>
              <a:rPr lang="hu-HU" sz="3200" b="1" dirty="0"/>
              <a:t>, </a:t>
            </a:r>
            <a:r>
              <a:rPr lang="hu-HU" sz="3200" b="1" dirty="0" err="1"/>
              <a:t>MSc</a:t>
            </a:r>
            <a:r>
              <a:rPr lang="hu-HU" sz="3200" b="1" dirty="0"/>
              <a:t>) frissítése folyamatban</a:t>
            </a:r>
          </a:p>
          <a:p>
            <a:pPr lvl="1"/>
            <a:r>
              <a:rPr lang="hu-HU" sz="2800" b="1" dirty="0"/>
              <a:t>Külön tárgyak a digitális kompetencia fejlesztésére</a:t>
            </a:r>
          </a:p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Újszerű pedagógiai módszerek</a:t>
            </a:r>
          </a:p>
          <a:p>
            <a:pPr lvl="1"/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Gamification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’</a:t>
            </a:r>
            <a:endParaRPr lang="hu-HU" sz="28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10</a:t>
            </a:fld>
            <a:endParaRPr lang="hu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3D0BE-4DE0-48EC-AC14-9FA9F46A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773" y="1940720"/>
            <a:ext cx="1085850" cy="108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AECE-723A-41EE-8931-E104456E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386" y="3704432"/>
            <a:ext cx="1190625" cy="79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9BCFA-BD73-4AC2-B48C-0AE7C5AD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288" y="4779071"/>
            <a:ext cx="1828820" cy="9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Digitális kompetenciafejlesztés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8640040" cy="435133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Elvárás a hallgatóink felé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Logikus gondolkodás, jó problémamegoldó képesség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Alapvető d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igit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ális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technológiák ismerete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Ezek biztonságos kezelése, használata</a:t>
            </a:r>
          </a:p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Tantervek (</a:t>
            </a:r>
            <a:r>
              <a:rPr lang="hu-HU" sz="3200" b="1" dirty="0" err="1">
                <a:solidFill>
                  <a:schemeClr val="bg1">
                    <a:lumMod val="65000"/>
                  </a:schemeClr>
                </a:solidFill>
              </a:rPr>
              <a:t>BSc</a:t>
            </a:r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3200" b="1" dirty="0" err="1">
                <a:solidFill>
                  <a:schemeClr val="bg1">
                    <a:lumMod val="65000"/>
                  </a:schemeClr>
                </a:solidFill>
              </a:rPr>
              <a:t>MSc</a:t>
            </a:r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) frissítése folyamatban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Külön tárgyak a digitális kompetencia fejlesztésére</a:t>
            </a:r>
          </a:p>
          <a:p>
            <a:r>
              <a:rPr lang="hu-HU" sz="3200" b="1" dirty="0"/>
              <a:t>Újszerű pedagógiai módszerek</a:t>
            </a:r>
          </a:p>
          <a:p>
            <a:pPr lvl="1"/>
            <a:r>
              <a:rPr lang="en-US" sz="2800" b="1" dirty="0"/>
              <a:t>‘</a:t>
            </a:r>
            <a:r>
              <a:rPr lang="hu-HU" sz="2800" b="1" dirty="0" err="1"/>
              <a:t>Gamification</a:t>
            </a:r>
            <a:r>
              <a:rPr lang="en-US" sz="2800" b="1" dirty="0"/>
              <a:t>’</a:t>
            </a:r>
            <a:endParaRPr lang="hu-HU" sz="2800" b="1" dirty="0"/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11</a:t>
            </a:fld>
            <a:endParaRPr lang="hu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3D0BE-4DE0-48EC-AC14-9FA9F46A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773" y="1940720"/>
            <a:ext cx="1085850" cy="108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AECE-723A-41EE-8931-E104456E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386" y="3704432"/>
            <a:ext cx="1190625" cy="79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9BCFA-BD73-4AC2-B48C-0AE7C5AD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288" y="4779071"/>
            <a:ext cx="1828820" cy="9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Cisco </a:t>
            </a:r>
            <a:r>
              <a:rPr lang="en-US" b="1" dirty="0" err="1">
                <a:solidFill>
                  <a:schemeClr val="accent1"/>
                </a:solidFill>
              </a:rPr>
              <a:t>szabadul</a:t>
            </a:r>
            <a:r>
              <a:rPr lang="hu-HU" b="1" dirty="0" err="1">
                <a:solidFill>
                  <a:schemeClr val="accent1"/>
                </a:solidFill>
              </a:rPr>
              <a:t>ószoba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6760375" cy="4351338"/>
          </a:xfrm>
        </p:spPr>
        <p:txBody>
          <a:bodyPr>
            <a:normAutofit/>
          </a:bodyPr>
          <a:lstStyle/>
          <a:p>
            <a:r>
              <a:rPr lang="hu-HU" sz="3200" b="1" dirty="0"/>
              <a:t>A legújabb CISCO technológiák bemutatására alkalmas demonstrációs környezet</a:t>
            </a:r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12</a:t>
            </a:fld>
            <a:endParaRPr lang="hu-HU"/>
          </a:p>
        </p:txBody>
      </p:sp>
      <p:pic>
        <p:nvPicPr>
          <p:cNvPr id="5" name="Picture 4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1A341332-B37C-40CD-A7C0-F8A26DF1F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39" y="1689134"/>
            <a:ext cx="4566733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DA9EDA-A5DE-4E1F-82FF-6BA1A03371E1}"/>
              </a:ext>
            </a:extLst>
          </p:cNvPr>
          <p:cNvSpPr txBox="1"/>
          <p:nvPr/>
        </p:nvSpPr>
        <p:spPr>
          <a:xfrm>
            <a:off x="1102006" y="4545511"/>
            <a:ext cx="5783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accent1"/>
                </a:solidFill>
              </a:rPr>
              <a:t>https://escaperoom.vik.bme.hu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8D2FC-5C68-4097-A284-6DEDFD482370}"/>
              </a:ext>
            </a:extLst>
          </p:cNvPr>
          <p:cNvSpPr txBox="1"/>
          <p:nvPr/>
        </p:nvSpPr>
        <p:spPr>
          <a:xfrm>
            <a:off x="1102006" y="5423450"/>
            <a:ext cx="1069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accent1"/>
                </a:solidFill>
              </a:rPr>
              <a:t>https://telex.hu/tech/2021/11/19/bme-cisco-szabaduloszoba</a:t>
            </a:r>
          </a:p>
        </p:txBody>
      </p:sp>
    </p:spTree>
    <p:extLst>
      <p:ext uri="{BB962C8B-B14F-4D97-AF65-F5344CB8AC3E}">
        <p14:creationId xmlns:p14="http://schemas.microsoft.com/office/powerpoint/2010/main" val="184603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6D96-EA0B-4D70-8D3E-159D76B2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698-8DDE-4C5A-9433-B65D2270E8EC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CF0C9-96B9-49E0-91A7-3E5150CE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0209D-9006-4065-A217-AF54F6A4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13</a:t>
            </a:fld>
            <a:endParaRPr lang="hu-HU"/>
          </a:p>
        </p:txBody>
      </p:sp>
      <p:sp>
        <p:nvSpPr>
          <p:cNvPr id="5" name="Tartalom helye 7">
            <a:extLst>
              <a:ext uri="{FF2B5EF4-FFF2-40B4-BE49-F238E27FC236}">
                <a16:creationId xmlns:a16="http://schemas.microsoft.com/office/drawing/2014/main" id="{97F2D25B-5E58-4E1C-B661-8F17A95D9027}"/>
              </a:ext>
            </a:extLst>
          </p:cNvPr>
          <p:cNvSpPr txBox="1">
            <a:spLocks/>
          </p:cNvSpPr>
          <p:nvPr/>
        </p:nvSpPr>
        <p:spPr>
          <a:xfrm>
            <a:off x="1128280" y="3119560"/>
            <a:ext cx="9935440" cy="6188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400" b="1" dirty="0">
                <a:solidFill>
                  <a:schemeClr val="accent1"/>
                </a:solidFill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25515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Képzési szintek – Bolognai képzés 2</a:t>
            </a:r>
            <a:r>
              <a:rPr lang="en-US" b="1" dirty="0">
                <a:solidFill>
                  <a:schemeClr val="accent1"/>
                </a:solidFill>
              </a:rPr>
              <a:t>005-t</a:t>
            </a:r>
            <a:r>
              <a:rPr lang="hu-HU" b="1" dirty="0" err="1">
                <a:solidFill>
                  <a:schemeClr val="accent1"/>
                </a:solidFill>
              </a:rPr>
              <a:t>ől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727796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000" b="1" dirty="0">
                <a:solidFill>
                  <a:schemeClr val="bg1">
                    <a:lumMod val="65000"/>
                  </a:schemeClr>
                </a:solidFill>
              </a:rPr>
              <a:t>Felsőoktatási szakképzés (</a:t>
            </a:r>
            <a:r>
              <a:rPr lang="hu-HU" sz="3000" b="1" dirty="0" err="1">
                <a:solidFill>
                  <a:schemeClr val="bg1">
                    <a:lumMod val="65000"/>
                  </a:schemeClr>
                </a:solidFill>
              </a:rPr>
              <a:t>FSz</a:t>
            </a:r>
            <a:r>
              <a:rPr lang="hu-HU" sz="30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b="1" dirty="0" err="1"/>
              <a:t>Bachelor</a:t>
            </a:r>
            <a:r>
              <a:rPr lang="hu-HU" sz="3000" b="1" dirty="0"/>
              <a:t> of ... 	Science (</a:t>
            </a:r>
            <a:r>
              <a:rPr lang="hu-HU" sz="3000" b="1" dirty="0" err="1"/>
              <a:t>BSc</a:t>
            </a:r>
            <a:r>
              <a:rPr lang="hu-HU" sz="3000" b="1" dirty="0"/>
              <a:t>)</a:t>
            </a:r>
          </a:p>
          <a:p>
            <a:pPr marL="0" indent="0">
              <a:buNone/>
            </a:pPr>
            <a:r>
              <a:rPr lang="hu-HU" sz="3000" b="1" dirty="0"/>
              <a:t>				</a:t>
            </a:r>
            <a:r>
              <a:rPr lang="hu-HU" sz="3000" b="1" dirty="0" err="1"/>
              <a:t>Profession</a:t>
            </a:r>
            <a:r>
              <a:rPr lang="hu-HU" sz="3000" b="1" dirty="0"/>
              <a:t> (</a:t>
            </a:r>
            <a:r>
              <a:rPr lang="hu-HU" sz="3000" b="1" dirty="0" err="1"/>
              <a:t>BProf</a:t>
            </a:r>
            <a:r>
              <a:rPr lang="hu-HU" sz="3000" b="1" dirty="0"/>
              <a:t>) </a:t>
            </a:r>
          </a:p>
          <a:p>
            <a:pPr marL="0" indent="0">
              <a:buNone/>
            </a:pPr>
            <a:r>
              <a:rPr lang="hu-HU" sz="3000" b="1" dirty="0"/>
              <a:t>				</a:t>
            </a:r>
            <a:r>
              <a:rPr lang="hu-HU" sz="3000" b="1" dirty="0">
                <a:solidFill>
                  <a:schemeClr val="bg1">
                    <a:lumMod val="65000"/>
                  </a:schemeClr>
                </a:solidFill>
              </a:rPr>
              <a:t>Arts (BA)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u-HU" sz="3000" b="1" dirty="0"/>
              <a:t>Master of Science (</a:t>
            </a:r>
            <a:r>
              <a:rPr lang="hu-HU" sz="3000" b="1" dirty="0" err="1"/>
              <a:t>MSc</a:t>
            </a:r>
            <a:r>
              <a:rPr lang="hu-HU" sz="3000" b="1" dirty="0"/>
              <a:t>)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u-HU" sz="3000" b="1" dirty="0" err="1"/>
              <a:t>Doctor</a:t>
            </a:r>
            <a:r>
              <a:rPr lang="hu-HU" sz="3000" b="1" dirty="0"/>
              <a:t> of </a:t>
            </a:r>
            <a:r>
              <a:rPr lang="hu-HU" sz="3000" b="1" dirty="0" err="1"/>
              <a:t>Philosophy</a:t>
            </a:r>
            <a:r>
              <a:rPr lang="hu-HU" sz="3000" b="1" dirty="0"/>
              <a:t> (PhD)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2</a:t>
            </a:fld>
            <a:endParaRPr lang="hu-HU"/>
          </a:p>
        </p:txBody>
      </p:sp>
      <p:sp>
        <p:nvSpPr>
          <p:cNvPr id="10" name="Tartalom helye 7">
            <a:extLst>
              <a:ext uri="{FF2B5EF4-FFF2-40B4-BE49-F238E27FC236}">
                <a16:creationId xmlns:a16="http://schemas.microsoft.com/office/drawing/2014/main" id="{B8E741F4-F2C5-4E54-BBAE-D87D6CAC5DEF}"/>
              </a:ext>
            </a:extLst>
          </p:cNvPr>
          <p:cNvSpPr txBox="1">
            <a:spLocks/>
          </p:cNvSpPr>
          <p:nvPr/>
        </p:nvSpPr>
        <p:spPr>
          <a:xfrm>
            <a:off x="7785578" y="1690688"/>
            <a:ext cx="4292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b="1" dirty="0">
                <a:solidFill>
                  <a:schemeClr val="bg1">
                    <a:lumMod val="65000"/>
                  </a:schemeClr>
                </a:solidFill>
              </a:rPr>
              <a:t>– 4 szemeszter</a:t>
            </a:r>
          </a:p>
          <a:p>
            <a:pPr marL="0" indent="0">
              <a:buNone/>
            </a:pPr>
            <a:r>
              <a:rPr lang="hu-HU" sz="3000" b="1" dirty="0"/>
              <a:t>– 7 szemeszter</a:t>
            </a:r>
          </a:p>
          <a:p>
            <a:pPr marL="0" indent="0">
              <a:buNone/>
            </a:pPr>
            <a:r>
              <a:rPr lang="hu-HU" sz="3000" b="1" dirty="0"/>
              <a:t>– 6 szemeszter, 2018-tól</a:t>
            </a:r>
          </a:p>
          <a:p>
            <a:pPr marL="0" indent="0">
              <a:buNone/>
            </a:pPr>
            <a:r>
              <a:rPr lang="hu-HU" sz="3000" b="1" dirty="0">
                <a:solidFill>
                  <a:schemeClr val="bg1">
                    <a:lumMod val="65000"/>
                  </a:schemeClr>
                </a:solidFill>
              </a:rPr>
              <a:t>– 6-8 szemeszter</a:t>
            </a:r>
          </a:p>
          <a:p>
            <a:pPr marL="0" indent="0">
              <a:buNone/>
            </a:pPr>
            <a:r>
              <a:rPr lang="hu-HU" sz="3000" b="1" dirty="0"/>
              <a:t>– 4 szemeszter</a:t>
            </a:r>
          </a:p>
          <a:p>
            <a:pPr marL="0" indent="0">
              <a:buNone/>
            </a:pPr>
            <a:r>
              <a:rPr lang="hu-HU" sz="3000" b="1" dirty="0"/>
              <a:t>– 8 szemeszter</a:t>
            </a:r>
          </a:p>
        </p:txBody>
      </p:sp>
    </p:spTree>
    <p:extLst>
      <p:ext uri="{BB962C8B-B14F-4D97-AF65-F5344CB8AC3E}">
        <p14:creationId xmlns:p14="http://schemas.microsoft.com/office/powerpoint/2010/main" val="127781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Képzési szintek – Bolognai képzés 2</a:t>
            </a:r>
            <a:r>
              <a:rPr lang="en-US" b="1" dirty="0">
                <a:solidFill>
                  <a:schemeClr val="accent1"/>
                </a:solidFill>
              </a:rPr>
              <a:t>005-t</a:t>
            </a:r>
            <a:r>
              <a:rPr lang="hu-HU" b="1" dirty="0" err="1">
                <a:solidFill>
                  <a:schemeClr val="accent1"/>
                </a:solidFill>
              </a:rPr>
              <a:t>ől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975809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/>
              <a:t>BSc</a:t>
            </a:r>
            <a:r>
              <a:rPr lang="hu-HU" b="1" dirty="0"/>
              <a:t>:		Villamosmérnöki alapképzés</a:t>
            </a:r>
          </a:p>
          <a:p>
            <a:pPr marL="0" indent="0">
              <a:buNone/>
            </a:pPr>
            <a:r>
              <a:rPr lang="hu-HU" b="1" dirty="0"/>
              <a:t>		Mérnökinformatikus alapképzés</a:t>
            </a:r>
          </a:p>
          <a:p>
            <a:pPr marL="0" indent="0">
              <a:buNone/>
            </a:pPr>
            <a:r>
              <a:rPr lang="hu-HU" b="1" dirty="0" err="1"/>
              <a:t>BProf</a:t>
            </a:r>
            <a:r>
              <a:rPr lang="hu-HU" b="1" dirty="0"/>
              <a:t>:		Üzemmérnök-informatikus alapképzés</a:t>
            </a:r>
          </a:p>
          <a:p>
            <a:pPr marL="0" indent="0">
              <a:buNone/>
            </a:pPr>
            <a:endParaRPr lang="hu-HU" sz="500" b="1" dirty="0"/>
          </a:p>
          <a:p>
            <a:pPr marL="0" indent="0">
              <a:buNone/>
            </a:pPr>
            <a:r>
              <a:rPr lang="hu-HU" b="1" dirty="0" err="1"/>
              <a:t>MSc</a:t>
            </a:r>
            <a:r>
              <a:rPr lang="hu-HU" b="1" dirty="0"/>
              <a:t>:		Villamosmérnöki mesterképzés</a:t>
            </a:r>
          </a:p>
          <a:p>
            <a:pPr marL="0" indent="0">
              <a:buNone/>
            </a:pPr>
            <a:r>
              <a:rPr lang="hu-HU" b="1" dirty="0"/>
              <a:t>		Mérnökinformatikus mesterképzés</a:t>
            </a:r>
          </a:p>
          <a:p>
            <a:pPr marL="0" indent="0">
              <a:buNone/>
            </a:pPr>
            <a:r>
              <a:rPr lang="hu-HU" b="1" dirty="0"/>
              <a:t>		Egészségügyi mérnöki mesterképzés</a:t>
            </a:r>
          </a:p>
          <a:p>
            <a:pPr marL="0" indent="0">
              <a:buNone/>
            </a:pPr>
            <a:r>
              <a:rPr lang="hu-HU" b="1" dirty="0"/>
              <a:t>		Gazdaságinformatikus mesterképzés</a:t>
            </a:r>
          </a:p>
          <a:p>
            <a:pPr marL="0" indent="0">
              <a:buNone/>
            </a:pPr>
            <a:endParaRPr lang="hu-HU" sz="500" b="1" dirty="0"/>
          </a:p>
          <a:p>
            <a:pPr marL="0" indent="0">
              <a:buNone/>
            </a:pPr>
            <a:r>
              <a:rPr lang="hu-HU" b="1" dirty="0"/>
              <a:t>PhD:		Villamosmérnöki Tudományok Doktori Iskola</a:t>
            </a:r>
          </a:p>
          <a:p>
            <a:pPr marL="0" indent="0">
              <a:buNone/>
            </a:pPr>
            <a:r>
              <a:rPr lang="hu-HU" b="1" dirty="0"/>
              <a:t>		Informatikai Tudományok Doktori Iskola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3</a:t>
            </a:fld>
            <a:endParaRPr lang="hu-HU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164FF184-763E-4F35-A53F-30BC5AE69B83}"/>
              </a:ext>
            </a:extLst>
          </p:cNvPr>
          <p:cNvSpPr/>
          <p:nvPr/>
        </p:nvSpPr>
        <p:spPr>
          <a:xfrm>
            <a:off x="8397279" y="2026763"/>
            <a:ext cx="1350031" cy="18190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C5B18929-A0F2-4096-BAEF-C65FE2DAA5CF}"/>
              </a:ext>
            </a:extLst>
          </p:cNvPr>
          <p:cNvSpPr/>
          <p:nvPr/>
        </p:nvSpPr>
        <p:spPr>
          <a:xfrm>
            <a:off x="9624338" y="3894842"/>
            <a:ext cx="1350031" cy="18190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5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Képzési szintek – Bolognai képzés 2</a:t>
            </a:r>
            <a:r>
              <a:rPr lang="en-US" b="1" dirty="0">
                <a:solidFill>
                  <a:schemeClr val="accent1"/>
                </a:solidFill>
              </a:rPr>
              <a:t>005-t</a:t>
            </a:r>
            <a:r>
              <a:rPr lang="hu-HU" b="1" dirty="0" err="1">
                <a:solidFill>
                  <a:schemeClr val="accent1"/>
                </a:solidFill>
              </a:rPr>
              <a:t>ől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975809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/>
              <a:t>BSc</a:t>
            </a:r>
            <a:r>
              <a:rPr lang="hu-HU" b="1" dirty="0"/>
              <a:t>:		Villamosmérnöki alapképzés</a:t>
            </a:r>
          </a:p>
          <a:p>
            <a:pPr marL="0" indent="0">
              <a:buNone/>
            </a:pPr>
            <a:r>
              <a:rPr lang="hu-HU" b="1" dirty="0"/>
              <a:t>		Mérnökinformatikus alapképzés</a:t>
            </a:r>
          </a:p>
          <a:p>
            <a:pPr marL="0" indent="0">
              <a:buNone/>
            </a:pPr>
            <a:r>
              <a:rPr lang="hu-HU" b="1" dirty="0" err="1"/>
              <a:t>BProf</a:t>
            </a:r>
            <a:r>
              <a:rPr lang="hu-HU" b="1" dirty="0"/>
              <a:t>:		Üzemmérnök-informatikus alapképzés</a:t>
            </a:r>
          </a:p>
          <a:p>
            <a:pPr marL="0" indent="0">
              <a:buNone/>
            </a:pPr>
            <a:endParaRPr lang="hu-HU" sz="500" b="1" dirty="0"/>
          </a:p>
          <a:p>
            <a:pPr marL="0" indent="0">
              <a:buNone/>
            </a:pPr>
            <a:r>
              <a:rPr lang="hu-HU" b="1" dirty="0" err="1">
                <a:solidFill>
                  <a:schemeClr val="bg1">
                    <a:lumMod val="65000"/>
                  </a:schemeClr>
                </a:solidFill>
              </a:rPr>
              <a:t>MSc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:		Villamosmérnöki mesterképzés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		Mérnökinformatikus mesterképzés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		Egészségügyi mérnöki mesterképzés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		Gazdaságinformatikus mesterképzés</a:t>
            </a:r>
          </a:p>
          <a:p>
            <a:pPr marL="0" indent="0">
              <a:buNone/>
            </a:pPr>
            <a:endParaRPr lang="hu-HU" sz="5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PhD:		Villamosmérnöki Tudományok Doktori Iskola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		Informatikai Tudományok Doktori Iskola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4</a:t>
            </a:fld>
            <a:endParaRPr lang="hu-HU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164FF184-763E-4F35-A53F-30BC5AE69B83}"/>
              </a:ext>
            </a:extLst>
          </p:cNvPr>
          <p:cNvSpPr/>
          <p:nvPr/>
        </p:nvSpPr>
        <p:spPr>
          <a:xfrm>
            <a:off x="8397279" y="2026763"/>
            <a:ext cx="1350031" cy="18190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C5B18929-A0F2-4096-BAEF-C65FE2DAA5CF}"/>
              </a:ext>
            </a:extLst>
          </p:cNvPr>
          <p:cNvSpPr/>
          <p:nvPr/>
        </p:nvSpPr>
        <p:spPr>
          <a:xfrm>
            <a:off x="9624338" y="3894842"/>
            <a:ext cx="1350031" cy="18190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chemeClr val="accent1"/>
                </a:solidFill>
              </a:rPr>
              <a:t>Kapcsolódás a szakképzéshez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8832273" cy="4351338"/>
          </a:xfrm>
        </p:spPr>
        <p:txBody>
          <a:bodyPr>
            <a:normAutofit/>
          </a:bodyPr>
          <a:lstStyle/>
          <a:p>
            <a:r>
              <a:rPr lang="hu-HU" sz="3200" b="1" dirty="0"/>
              <a:t>Okleveles technikus</a:t>
            </a:r>
          </a:p>
          <a:p>
            <a:pPr lvl="1"/>
            <a:r>
              <a:rPr lang="hu-HU" sz="2800" b="1" dirty="0"/>
              <a:t>Felvétel a </a:t>
            </a:r>
            <a:r>
              <a:rPr lang="hu-HU" sz="2800" b="1" dirty="0" err="1"/>
              <a:t>BSc</a:t>
            </a:r>
            <a:r>
              <a:rPr lang="hu-HU" sz="2800" b="1" dirty="0"/>
              <a:t> / </a:t>
            </a:r>
            <a:r>
              <a:rPr lang="hu-HU" sz="2800" b="1" dirty="0" err="1"/>
              <a:t>BProf</a:t>
            </a:r>
            <a:r>
              <a:rPr lang="hu-HU" sz="2800" b="1" dirty="0"/>
              <a:t> képzésre felvételi vizsga nélkül</a:t>
            </a:r>
          </a:p>
          <a:p>
            <a:pPr lvl="1"/>
            <a:r>
              <a:rPr lang="hu-HU" sz="2800" b="1" dirty="0"/>
              <a:t>A szakképzés bizonyos gyakorlati tárgyainak </a:t>
            </a:r>
            <a:r>
              <a:rPr lang="en-US" sz="2800" b="1" dirty="0"/>
              <a:t>‘</a:t>
            </a:r>
            <a:r>
              <a:rPr lang="en-US" sz="2800" b="1" dirty="0" err="1"/>
              <a:t>akkredit</a:t>
            </a:r>
            <a:r>
              <a:rPr lang="hu-HU" sz="2800" b="1" dirty="0" err="1"/>
              <a:t>álása</a:t>
            </a:r>
            <a:r>
              <a:rPr lang="en-US" sz="2800" b="1" dirty="0"/>
              <a:t>’ </a:t>
            </a:r>
            <a:endParaRPr lang="hu-HU" sz="2800" b="1" dirty="0"/>
          </a:p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Cisco Hálózati Akadémia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009-t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ől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lokális Akadémia a BME-n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Skills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versenyek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EuroSkills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/ WorldSkills</a:t>
            </a:r>
          </a:p>
          <a:p>
            <a:pPr lvl="1"/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NetSkills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Challenge</a:t>
            </a:r>
            <a:endParaRPr lang="hu-HU" sz="28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5</a:t>
            </a:fld>
            <a:endParaRPr lang="hu-HU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9D8624-B8E2-44DE-A07F-F6FB9913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62" y="4868468"/>
            <a:ext cx="1445108" cy="124757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5EDF945-B33D-4195-A2E0-62D2177BA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34" y="3540126"/>
            <a:ext cx="1071563" cy="1071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57BA-D5F9-4FF0-B5AD-33E1B9100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606" y="1890315"/>
            <a:ext cx="1284421" cy="9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chemeClr val="accent1"/>
                </a:solidFill>
              </a:rPr>
              <a:t>Kapcsolódás a szakképzéshez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8832273" cy="435133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Okleveles technikus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Felvétel a 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BSc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BProf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képzésre felvételi vizsga nélkül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A szakképzés bizonyos gyakorlati tárgyainak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akkredit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álása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’ </a:t>
            </a:r>
            <a:endParaRPr lang="hu-HU" sz="2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sz="3200" b="1" dirty="0"/>
              <a:t>Cisco Hálózati Akadémia</a:t>
            </a:r>
          </a:p>
          <a:p>
            <a:pPr lvl="1"/>
            <a:r>
              <a:rPr lang="hu-HU" sz="2800" b="1" dirty="0"/>
              <a:t>2</a:t>
            </a:r>
            <a:r>
              <a:rPr lang="en-US" sz="2800" b="1" dirty="0"/>
              <a:t>009-t</a:t>
            </a:r>
            <a:r>
              <a:rPr lang="hu-HU" sz="2800" b="1" dirty="0" err="1"/>
              <a:t>ől</a:t>
            </a:r>
            <a:r>
              <a:rPr lang="hu-HU" sz="2800" b="1" dirty="0"/>
              <a:t> lokális Akadémia a BME-n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Skills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versenyek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EuroSkills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/ WorldSkills</a:t>
            </a:r>
          </a:p>
          <a:p>
            <a:pPr lvl="1"/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NetSkills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Challenge</a:t>
            </a:r>
            <a:endParaRPr lang="hu-HU" sz="28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6</a:t>
            </a:fld>
            <a:endParaRPr lang="hu-HU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9D8624-B8E2-44DE-A07F-F6FB9913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62" y="4868468"/>
            <a:ext cx="1445108" cy="124757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5EDF945-B33D-4195-A2E0-62D2177BA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34" y="3540126"/>
            <a:ext cx="1071563" cy="1071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57BA-D5F9-4FF0-B5AD-33E1B9100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606" y="1890315"/>
            <a:ext cx="1284421" cy="9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chemeClr val="accent1"/>
                </a:solidFill>
              </a:rPr>
              <a:t>Kapcsolódás a szakképzéshez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8832273" cy="435133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Okleveles technikus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Felvétel a 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BSc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BProf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képzésre felvételi vizsga nélkül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A szakképzés bizonyos gyakorlati tárgyainak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akkredit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álása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’ </a:t>
            </a:r>
            <a:endParaRPr lang="hu-HU" sz="2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Cisco Hálózati Akadémia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009-t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ől</a:t>
            </a:r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 lokális Akadémia a BME-n</a:t>
            </a:r>
          </a:p>
          <a:p>
            <a:r>
              <a:rPr lang="en-US" sz="3200" b="1" dirty="0"/>
              <a:t>Skills </a:t>
            </a:r>
            <a:r>
              <a:rPr lang="en-US" sz="3200" b="1" dirty="0" err="1"/>
              <a:t>versenyek</a:t>
            </a:r>
            <a:endParaRPr lang="en-US" sz="3200" b="1" dirty="0"/>
          </a:p>
          <a:p>
            <a:pPr lvl="1"/>
            <a:r>
              <a:rPr lang="en-US" sz="2800" b="1" dirty="0" err="1"/>
              <a:t>EuroSkills</a:t>
            </a:r>
            <a:r>
              <a:rPr lang="en-US" sz="2800" b="1" dirty="0"/>
              <a:t> / WorldSkills</a:t>
            </a:r>
          </a:p>
          <a:p>
            <a:pPr lvl="1"/>
            <a:r>
              <a:rPr lang="en-US" sz="2800" b="1" dirty="0" err="1"/>
              <a:t>NetSkills</a:t>
            </a:r>
            <a:r>
              <a:rPr lang="en-US" sz="2800" b="1" dirty="0"/>
              <a:t> Challenge</a:t>
            </a:r>
            <a:endParaRPr lang="hu-HU" sz="2800" b="1" dirty="0"/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7</a:t>
            </a:fld>
            <a:endParaRPr lang="hu-HU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9D8624-B8E2-44DE-A07F-F6FB9913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62" y="4868468"/>
            <a:ext cx="1445108" cy="124757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5EDF945-B33D-4195-A2E0-62D2177BA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34" y="3540126"/>
            <a:ext cx="1071563" cy="1071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57BA-D5F9-4FF0-B5AD-33E1B9100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606" y="1890315"/>
            <a:ext cx="1284421" cy="9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NetSkills Challenge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7486238" cy="3126409"/>
          </a:xfrm>
        </p:spPr>
        <p:txBody>
          <a:bodyPr>
            <a:normAutofit/>
          </a:bodyPr>
          <a:lstStyle/>
          <a:p>
            <a:r>
              <a:rPr lang="hu-HU" sz="3200" b="1" dirty="0"/>
              <a:t>2014 óta évente megrendezett egyetemi tanulmányi verseny</a:t>
            </a:r>
          </a:p>
          <a:p>
            <a:r>
              <a:rPr lang="hu-HU" sz="3200" b="1" dirty="0"/>
              <a:t>2015-től a Pannon Egyetemmel társulva országosan kerül meghirdetésre</a:t>
            </a:r>
          </a:p>
          <a:p>
            <a:r>
              <a:rPr lang="hu-HU" sz="3200" b="1" dirty="0"/>
              <a:t>2</a:t>
            </a:r>
            <a:r>
              <a:rPr lang="en-US" sz="3200" b="1" dirty="0"/>
              <a:t>020-t</a:t>
            </a:r>
            <a:r>
              <a:rPr lang="hu-HU" sz="3200" b="1" dirty="0"/>
              <a:t>ól a HTE csatlakozásával nyitás a szélesebb körű publicitás felé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Digitális Munkaerő Műhely 2021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8</a:t>
            </a:fld>
            <a:endParaRPr lang="hu-HU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B65C4F9-6395-4A22-AB5D-24466DFA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08" y="1507695"/>
            <a:ext cx="3144232" cy="4447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D833E-F7C3-41DD-915A-DE8605BE06E7}"/>
              </a:ext>
            </a:extLst>
          </p:cNvPr>
          <p:cNvSpPr txBox="1"/>
          <p:nvPr/>
        </p:nvSpPr>
        <p:spPr>
          <a:xfrm>
            <a:off x="2379296" y="5258970"/>
            <a:ext cx="423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1"/>
                </a:solidFill>
              </a:rPr>
              <a:t>https://bit.ly/3CqHnwl</a:t>
            </a:r>
          </a:p>
        </p:txBody>
      </p:sp>
    </p:spTree>
    <p:extLst>
      <p:ext uri="{BB962C8B-B14F-4D97-AF65-F5344CB8AC3E}">
        <p14:creationId xmlns:p14="http://schemas.microsoft.com/office/powerpoint/2010/main" val="128482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BAAB150-634B-4E34-B2D4-C2BE704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Digitális kompetenciafejlesztés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9A146F6-ABF4-4DF9-BA31-9A843C5B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0" y="1690688"/>
            <a:ext cx="8640040" cy="4351338"/>
          </a:xfrm>
        </p:spPr>
        <p:txBody>
          <a:bodyPr>
            <a:normAutofit/>
          </a:bodyPr>
          <a:lstStyle/>
          <a:p>
            <a:r>
              <a:rPr lang="hu-HU" sz="3200" b="1" dirty="0"/>
              <a:t>Elvárás a hallgatóink felé</a:t>
            </a:r>
            <a:endParaRPr lang="en-US" sz="3200" b="1" dirty="0"/>
          </a:p>
          <a:p>
            <a:pPr lvl="1"/>
            <a:r>
              <a:rPr lang="hu-HU" sz="2800" b="1" dirty="0"/>
              <a:t>Logikus gondolkodás, jó problémamegoldó képesség</a:t>
            </a:r>
          </a:p>
          <a:p>
            <a:pPr lvl="1"/>
            <a:r>
              <a:rPr lang="hu-HU" sz="2800" b="1" dirty="0"/>
              <a:t>Alapvető d</a:t>
            </a:r>
            <a:r>
              <a:rPr lang="en-US" sz="2800" b="1" dirty="0" err="1"/>
              <a:t>igit</a:t>
            </a:r>
            <a:r>
              <a:rPr lang="hu-HU" sz="2800" b="1" dirty="0" err="1"/>
              <a:t>ális</a:t>
            </a:r>
            <a:r>
              <a:rPr lang="hu-HU" sz="2800" b="1" dirty="0"/>
              <a:t> technológiák ismerete</a:t>
            </a:r>
          </a:p>
          <a:p>
            <a:pPr lvl="1"/>
            <a:r>
              <a:rPr lang="hu-HU" sz="2800" b="1" dirty="0"/>
              <a:t>Ezek biztonságos kezelése, használata</a:t>
            </a:r>
          </a:p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Tantervek (</a:t>
            </a:r>
            <a:r>
              <a:rPr lang="hu-HU" sz="3200" b="1" dirty="0" err="1">
                <a:solidFill>
                  <a:schemeClr val="bg1">
                    <a:lumMod val="65000"/>
                  </a:schemeClr>
                </a:solidFill>
              </a:rPr>
              <a:t>BSc</a:t>
            </a:r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3200" b="1" dirty="0" err="1">
                <a:solidFill>
                  <a:schemeClr val="bg1">
                    <a:lumMod val="65000"/>
                  </a:schemeClr>
                </a:solidFill>
              </a:rPr>
              <a:t>MSc</a:t>
            </a:r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) frissítése folyamatban</a:t>
            </a:r>
          </a:p>
          <a:p>
            <a:pPr lvl="1"/>
            <a:r>
              <a:rPr lang="hu-HU" sz="2800" b="1" dirty="0">
                <a:solidFill>
                  <a:schemeClr val="bg1">
                    <a:lumMod val="65000"/>
                  </a:schemeClr>
                </a:solidFill>
              </a:rPr>
              <a:t>Külön tárgyak a digitális kompetencia fejlesztésére</a:t>
            </a:r>
          </a:p>
          <a:p>
            <a:r>
              <a:rPr lang="hu-HU" sz="3200" b="1" dirty="0">
                <a:solidFill>
                  <a:schemeClr val="bg1">
                    <a:lumMod val="65000"/>
                  </a:schemeClr>
                </a:solidFill>
              </a:rPr>
              <a:t>Újszerű pedagógiai módszerek</a:t>
            </a:r>
          </a:p>
          <a:p>
            <a:pPr lvl="1"/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hu-HU" sz="2800" b="1" dirty="0" err="1">
                <a:solidFill>
                  <a:schemeClr val="bg1">
                    <a:lumMod val="65000"/>
                  </a:schemeClr>
                </a:solidFill>
              </a:rPr>
              <a:t>Gamification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’</a:t>
            </a:r>
            <a:endParaRPr lang="hu-HU" sz="28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3D3F8B-E21D-4AE6-AB20-CF63DCF7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401-41DC-4B15-AD00-F648CD5DC6C6}" type="datetime1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42E281-8AD2-46B2-9643-7749A18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 Munkaerő Műhely 2021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518DFB-418D-48DD-BB06-E900099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6A0B-1885-47E1-92BC-8A7D1A028442}" type="slidenum">
              <a:rPr lang="hu-HU" smtClean="0"/>
              <a:t>9</a:t>
            </a:fld>
            <a:endParaRPr lang="hu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3D0BE-4DE0-48EC-AC14-9FA9F46A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773" y="1940720"/>
            <a:ext cx="1085850" cy="108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AECE-723A-41EE-8931-E104456E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386" y="3704432"/>
            <a:ext cx="1190625" cy="79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9BCFA-BD73-4AC2-B48C-0AE7C5AD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288" y="4779071"/>
            <a:ext cx="1828820" cy="9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K sabl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574B1FC5CE7D419C037DC6AB881D60" ma:contentTypeVersion="12" ma:contentTypeDescription="Új dokumentum létrehozása." ma:contentTypeScope="" ma:versionID="781ff1f3b8bb9b134c78907ab6166b73">
  <xsd:schema xmlns:xsd="http://www.w3.org/2001/XMLSchema" xmlns:xs="http://www.w3.org/2001/XMLSchema" xmlns:p="http://schemas.microsoft.com/office/2006/metadata/properties" xmlns:ns2="ccee7b21-b760-4401-96ef-74da0c12b547" xmlns:ns3="66fea738-b356-47ee-9ac9-90f9573d8e9a" targetNamespace="http://schemas.microsoft.com/office/2006/metadata/properties" ma:root="true" ma:fieldsID="0e0f042537b3f2f8b3bcab06527d3b07" ns2:_="" ns3:_="">
    <xsd:import namespace="ccee7b21-b760-4401-96ef-74da0c12b547"/>
    <xsd:import namespace="66fea738-b356-47ee-9ac9-90f9573d8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7b21-b760-4401-96ef-74da0c12b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ea738-b356-47ee-9ac9-90f9573d8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fea738-b356-47ee-9ac9-90f9573d8e9a">
      <UserInfo>
        <DisplayName>Dallos Györgyi</DisplayName>
        <AccountId>12</AccountId>
        <AccountType/>
      </UserInfo>
      <UserInfo>
        <DisplayName>Charaf Hassan</DisplayName>
        <AccountId>33</AccountId>
        <AccountType/>
      </UserInfo>
      <UserInfo>
        <DisplayName>Géczy Attila</DisplayName>
        <AccountId>13</AccountId>
        <AccountType/>
      </UserInfo>
      <UserInfo>
        <DisplayName>Dr. Csorba Kristóf</DisplayName>
        <AccountId>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36255C4-E81F-40BF-9F66-112F613525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2D0554-5584-411B-A8A6-7E50AF6D7F4C}">
  <ds:schemaRefs>
    <ds:schemaRef ds:uri="66fea738-b356-47ee-9ac9-90f9573d8e9a"/>
    <ds:schemaRef ds:uri="ccee7b21-b760-4401-96ef-74da0c12b5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A16F43-F8A2-4842-9F85-A7155EBFB28D}">
  <ds:schemaRefs>
    <ds:schemaRef ds:uri="http://purl.org/dc/dcmitype/"/>
    <ds:schemaRef ds:uri="http://schemas.microsoft.com/office/2006/documentManagement/types"/>
    <ds:schemaRef ds:uri="66fea738-b356-47ee-9ac9-90f9573d8e9a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ccee7b21-b760-4401-96ef-74da0c12b54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600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VIK sablon 1</vt:lpstr>
      <vt:lpstr>A szakképzés és a felsőoktatás kapcsolata,  digitális kompetencia a képzésekben  Dr. Farkas Károly egyetemi docens, BME VIK</vt:lpstr>
      <vt:lpstr>Képzési szintek – Bolognai képzés 2005-től</vt:lpstr>
      <vt:lpstr>Képzési szintek – Bolognai képzés 2005-től</vt:lpstr>
      <vt:lpstr>Képzési szintek – Bolognai képzés 2005-től</vt:lpstr>
      <vt:lpstr>Kapcsolódás a szakképzéshez</vt:lpstr>
      <vt:lpstr>Kapcsolódás a szakképzéshez</vt:lpstr>
      <vt:lpstr>Kapcsolódás a szakképzéshez</vt:lpstr>
      <vt:lpstr>NetSkills Challenge</vt:lpstr>
      <vt:lpstr>Digitális kompetenciafejlesztés</vt:lpstr>
      <vt:lpstr>Digitális kompetenciafejlesztés</vt:lpstr>
      <vt:lpstr>Digitális kompetenciafejlesztés</vt:lpstr>
      <vt:lpstr>Cisco szabadulószoba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szakképzés és a felsőoktatás kapcsolata, digitális kompetencia a képzésekben </dc:title>
  <dc:creator>Farkas Károly</dc:creator>
  <cp:lastModifiedBy>Farkas Károly</cp:lastModifiedBy>
  <cp:revision>31</cp:revision>
  <dcterms:created xsi:type="dcterms:W3CDTF">2021-05-27T05:39:43Z</dcterms:created>
  <dcterms:modified xsi:type="dcterms:W3CDTF">2021-11-29T11:03:24Z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0x0101009D574B1FC5CE7D419C037DC6AB881D60</vt:lpwstr>
  </property>
</Properties>
</file>