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3" r:id="rId6"/>
    <p:sldId id="268" r:id="rId7"/>
    <p:sldId id="414" r:id="rId8"/>
    <p:sldId id="417" r:id="rId9"/>
    <p:sldId id="415" r:id="rId10"/>
    <p:sldId id="416" r:id="rId11"/>
    <p:sldId id="404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F044529-3CE3-5471-2FE2-B60D49164130}" name="Horváthné Felföldi Helga" initials="HH" userId="S::horvathne.felfoldi.helga@dpmk.hu::84cfcd30-9cdb-421a-ad25-c6e2a0c64aa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váthné Felföldi Helga" initials="HFH" lastIdx="4" clrIdx="0">
    <p:extLst>
      <p:ext uri="{19B8F6BF-5375-455C-9EA6-DF929625EA0E}">
        <p15:presenceInfo xmlns:p15="http://schemas.microsoft.com/office/powerpoint/2012/main" userId="S::horvathne.felfoldi.helga@dpmk.hu::84cfcd30-9cdb-421a-ad25-c6e2a0c64aa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62150"/>
    <a:srgbClr val="E7E5E5"/>
    <a:srgbClr val="68C0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3200" b="0" i="0" baseline="0">
                <a:solidFill>
                  <a:schemeClr val="tx1"/>
                </a:solidFill>
                <a:latin typeface="Calibri Regular"/>
              </a:rPr>
              <a:t>Diagram címe</a:t>
            </a:r>
          </a:p>
        </c:rich>
      </c:tx>
      <c:layout>
        <c:manualLayout>
          <c:xMode val="edge"/>
          <c:yMode val="edge"/>
          <c:x val="0.3574350736539647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Sor 1</c:v>
                </c:pt>
              </c:strCache>
            </c:strRef>
          </c:tx>
          <c:spPr>
            <a:ln w="2540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1"/>
              </a:solidFill>
              <a:ln w="63500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25-0A48-B64F-988DA545EC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Sor 2</c:v>
                </c:pt>
              </c:strCache>
            </c:strRef>
          </c:tx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2"/>
              </a:solidFill>
              <a:ln w="63500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25-0A48-B64F-988DA545EC3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Sor 3</c:v>
                </c:pt>
              </c:strCache>
            </c:strRef>
          </c:tx>
          <c:spPr>
            <a:ln w="25400" cap="rnd">
              <a:solidFill>
                <a:schemeClr val="accent3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3"/>
              </a:solidFill>
              <a:ln w="63500" cap="sq">
                <a:solidFill>
                  <a:schemeClr val="accent3"/>
                </a:solidFill>
                <a:round/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25-0A48-B64F-988DA545E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2728336"/>
        <c:axId val="1043865472"/>
      </c:lineChart>
      <c:catAx>
        <c:axId val="110272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bg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43865472"/>
        <c:crosses val="autoZero"/>
        <c:auto val="1"/>
        <c:lblAlgn val="ctr"/>
        <c:lblOffset val="100"/>
        <c:noMultiLvlLbl val="0"/>
      </c:catAx>
      <c:valAx>
        <c:axId val="1043865472"/>
        <c:scaling>
          <c:orientation val="minMax"/>
        </c:scaling>
        <c:delete val="0"/>
        <c:axPos val="l"/>
        <c:majorGridlines>
          <c:spPr>
            <a:ln w="15875" cap="flat" cmpd="sng" algn="ctr">
              <a:solidFill>
                <a:schemeClr val="bg2"/>
              </a:solidFill>
              <a:bevel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>
            <a:solidFill>
              <a:schemeClr val="bg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2728336"/>
        <c:crosses val="autoZero"/>
        <c:crossBetween val="between"/>
      </c:valAx>
      <c:spPr>
        <a:noFill/>
        <a:ln w="12700">
          <a:solidFill>
            <a:schemeClr val="bg2"/>
          </a:solidFill>
        </a:ln>
        <a:effectLst/>
      </c:spPr>
    </c:plotArea>
    <c:legend>
      <c:legendPos val="b"/>
      <c:layout>
        <c:manualLayout>
          <c:xMode val="edge"/>
          <c:yMode val="edge"/>
          <c:x val="0.35693046607717477"/>
          <c:y val="0.92119686918911414"/>
          <c:w val="0.28613906784565041"/>
          <c:h val="7.8803130810885857E-2"/>
        </c:manualLayout>
      </c:layout>
      <c:overlay val="0"/>
      <c:spPr>
        <a:noFill/>
        <a:ln w="123825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3200" b="0" i="0" baseline="0">
                <a:solidFill>
                  <a:schemeClr val="tx1"/>
                </a:solidFill>
                <a:latin typeface="Calibri Regular"/>
              </a:rPr>
              <a:t>Diagram címe</a:t>
            </a:r>
          </a:p>
        </c:rich>
      </c:tx>
      <c:layout>
        <c:manualLayout>
          <c:xMode val="edge"/>
          <c:yMode val="edge"/>
          <c:x val="0.3509140701177323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Sor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25-0A48-B64F-988DA545EC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Sor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5-0A48-B64F-988DA545EC3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Sor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25-0A48-B64F-988DA545E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2728336"/>
        <c:axId val="1043865472"/>
      </c:barChart>
      <c:catAx>
        <c:axId val="110272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bg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43865472"/>
        <c:crosses val="autoZero"/>
        <c:auto val="1"/>
        <c:lblAlgn val="ctr"/>
        <c:lblOffset val="100"/>
        <c:noMultiLvlLbl val="0"/>
      </c:catAx>
      <c:valAx>
        <c:axId val="1043865472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bg2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>
            <a:solidFill>
              <a:schemeClr val="bg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2728336"/>
        <c:crosses val="autoZero"/>
        <c:crossBetween val="between"/>
      </c:valAx>
      <c:spPr>
        <a:noFill/>
        <a:ln w="12700">
          <a:solidFill>
            <a:schemeClr val="bg2"/>
          </a:solidFill>
        </a:ln>
        <a:effectLst/>
      </c:spPr>
    </c:plotArea>
    <c:legend>
      <c:legendPos val="b"/>
      <c:layout>
        <c:manualLayout>
          <c:xMode val="edge"/>
          <c:yMode val="edge"/>
          <c:x val="0.35693046607717477"/>
          <c:y val="0.92119686918911414"/>
          <c:w val="0.28613906784565041"/>
          <c:h val="7.8803130810885857E-2"/>
        </c:manualLayout>
      </c:layout>
      <c:overlay val="0"/>
      <c:spPr>
        <a:noFill/>
        <a:ln w="123825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3200" b="0" i="0" baseline="0">
                <a:solidFill>
                  <a:schemeClr val="tx1"/>
                </a:solidFill>
                <a:latin typeface="Calibri Regular"/>
              </a:rPr>
              <a:t>Diagram címe</a:t>
            </a:r>
          </a:p>
        </c:rich>
      </c:tx>
      <c:layout>
        <c:manualLayout>
          <c:xMode val="edge"/>
          <c:yMode val="edge"/>
          <c:x val="0.3346115612771513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Sor 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160-1245-AC14-021F8CF225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160-1245-AC14-021F8CF225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160-1245-AC14-021F8CF225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160-1245-AC14-021F8CF225CC}"/>
              </c:ext>
            </c:extLst>
          </c:dPt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25-0A48-B64F-988DA545EC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Sor 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160-1245-AC14-021F8CF225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160-1245-AC14-021F8CF225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160-1245-AC14-021F8CF225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160-1245-AC14-021F8CF225CC}"/>
              </c:ext>
            </c:extLst>
          </c:dPt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5-0A48-B64F-988DA545EC3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Sor 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160-1245-AC14-021F8CF225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5160-1245-AC14-021F8CF225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5160-1245-AC14-021F8CF225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5160-1245-AC14-021F8CF225CC}"/>
              </c:ext>
            </c:extLst>
          </c:dPt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25-0A48-B64F-988DA545E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 w="123825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96D321-333F-B64E-BD22-75F1A6A3E1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>
              <a:latin typeface="Calibri Regular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B577A5-DB04-D14D-86AA-48C35FEEE9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18AE2-5A70-8545-9BBD-5FFA416E962B}" type="datetimeFigureOut">
              <a:rPr lang="hu-HU" smtClean="0">
                <a:latin typeface="Calibri Regular"/>
              </a:rPr>
              <a:t>2021. 11. 29.</a:t>
            </a:fld>
            <a:endParaRPr lang="hu-HU">
              <a:latin typeface="Calibri Regular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DC72F1-D224-9945-8203-636614BBF0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>
              <a:latin typeface="Calibri Regular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A1B18-AF74-994F-9341-CB4589DF2F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C63E8-FABC-B849-8D54-C8293E42EC40}" type="slidenum">
              <a:rPr lang="hu-HU" smtClean="0">
                <a:latin typeface="Calibri Regular"/>
              </a:rPr>
              <a:t>‹#›</a:t>
            </a:fld>
            <a:endParaRPr lang="hu-HU">
              <a:latin typeface="Calibri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044551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alibri Regular"/>
              </a:defRPr>
            </a:lvl1pPr>
          </a:lstStyle>
          <a:p>
            <a:fld id="{9220DA22-E23F-2742-9DA2-94CAEFFF3319}" type="datetimeFigureOut">
              <a:rPr lang="hu-HU" smtClean="0"/>
              <a:pPr/>
              <a:t>2021. 11. 29.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alibri Regular"/>
              </a:defRPr>
            </a:lvl1pPr>
          </a:lstStyle>
          <a:p>
            <a:fld id="{24217024-60A8-3B4E-A3D6-DC60ED2C9AB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02648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B244-C1E8-EE4F-854D-137CD855D3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82555"/>
            <a:ext cx="9144000" cy="2203678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err="1"/>
              <a:t>Prezentáció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15A76-1D9D-BA48-99F1-FD783ED0758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678308"/>
            <a:ext cx="9144000" cy="400795"/>
          </a:xfrm>
        </p:spPr>
        <p:txBody>
          <a:bodyPr/>
          <a:lstStyle>
            <a:lvl1pPr marL="0" indent="0" algn="l">
              <a:buNone/>
              <a:defRPr sz="2400" b="0" i="0" cap="all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err="1"/>
              <a:t>Szerző</a:t>
            </a:r>
            <a:r>
              <a:rPr lang="en-US"/>
              <a:t> Neve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74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- v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8498F34-EB8E-5E43-AD4E-2347D203B8B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744969831"/>
              </p:ext>
            </p:extLst>
          </p:nvPr>
        </p:nvGraphicFramePr>
        <p:xfrm>
          <a:off x="587052" y="760769"/>
          <a:ext cx="7790212" cy="5187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022184A4-C33E-6443-B0A6-C02E46F00E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04613" y="727399"/>
            <a:ext cx="2861953" cy="1376114"/>
          </a:xfrm>
        </p:spPr>
        <p:txBody>
          <a:bodyPr anchor="b">
            <a:normAutofit/>
          </a:bodyPr>
          <a:lstStyle>
            <a:lvl1pPr>
              <a:defRPr sz="2400" baseline="0"/>
            </a:lvl1pPr>
          </a:lstStyle>
          <a:p>
            <a:r>
              <a:rPr lang="en-US" err="1"/>
              <a:t>Magyarázat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2ACAD6A1-9F58-184A-BBB0-ECCAC4AFC11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704613" y="2103513"/>
            <a:ext cx="2861953" cy="337401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3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- oszl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8498F34-EB8E-5E43-AD4E-2347D203B8B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165769659"/>
              </p:ext>
            </p:extLst>
          </p:nvPr>
        </p:nvGraphicFramePr>
        <p:xfrm>
          <a:off x="587052" y="727399"/>
          <a:ext cx="7790212" cy="5187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6CAB7A67-B5DC-3B42-905F-5A45056841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04613" y="727399"/>
            <a:ext cx="2861953" cy="1376114"/>
          </a:xfrm>
        </p:spPr>
        <p:txBody>
          <a:bodyPr anchor="b">
            <a:normAutofit/>
          </a:bodyPr>
          <a:lstStyle>
            <a:lvl1pPr>
              <a:defRPr sz="2400" baseline="0"/>
            </a:lvl1pPr>
          </a:lstStyle>
          <a:p>
            <a:r>
              <a:rPr lang="en-US" err="1"/>
              <a:t>Magyarázat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4580235-433C-4B4B-A29B-1B87E0C371C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704613" y="2103513"/>
            <a:ext cx="2861953" cy="337401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88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- kö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8498F34-EB8E-5E43-AD4E-2347D203B8B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87215818"/>
              </p:ext>
            </p:extLst>
          </p:nvPr>
        </p:nvGraphicFramePr>
        <p:xfrm>
          <a:off x="587052" y="727399"/>
          <a:ext cx="7790212" cy="5187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6CAB7A67-B5DC-3B42-905F-5A45056841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04613" y="727399"/>
            <a:ext cx="2861953" cy="1376114"/>
          </a:xfrm>
        </p:spPr>
        <p:txBody>
          <a:bodyPr anchor="b">
            <a:normAutofit/>
          </a:bodyPr>
          <a:lstStyle>
            <a:lvl1pPr>
              <a:defRPr sz="2400" baseline="0"/>
            </a:lvl1pPr>
          </a:lstStyle>
          <a:p>
            <a:r>
              <a:rPr lang="en-US" err="1"/>
              <a:t>Magyarázat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4580235-433C-4B4B-A29B-1B87E0C371C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704613" y="2103513"/>
            <a:ext cx="2861953" cy="34571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83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dőv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509B31C-4237-C544-AD76-2D78D6D974A0}"/>
              </a:ext>
            </a:extLst>
          </p:cNvPr>
          <p:cNvCxnSpPr>
            <a:cxnSpLocks/>
          </p:cNvCxnSpPr>
          <p:nvPr userDrawn="1"/>
        </p:nvCxnSpPr>
        <p:spPr>
          <a:xfrm flipV="1">
            <a:off x="368135" y="3469780"/>
            <a:ext cx="11125365" cy="533"/>
          </a:xfrm>
          <a:prstGeom prst="straightConnector1">
            <a:avLst/>
          </a:prstGeom>
          <a:ln w="25400">
            <a:solidFill>
              <a:srgbClr val="2621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DDE3C9BF-2CC0-F04B-B48B-96990D3F0B8E}"/>
              </a:ext>
            </a:extLst>
          </p:cNvPr>
          <p:cNvSpPr/>
          <p:nvPr userDrawn="1"/>
        </p:nvSpPr>
        <p:spPr>
          <a:xfrm>
            <a:off x="362073" y="1312013"/>
            <a:ext cx="1425039" cy="1425039"/>
          </a:xfrm>
          <a:prstGeom prst="roundRect">
            <a:avLst/>
          </a:prstGeom>
          <a:solidFill>
            <a:srgbClr val="262150"/>
          </a:solidFill>
          <a:ln w="0"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>
                <a:solidFill>
                  <a:schemeClr val="bg1"/>
                </a:solidFill>
                <a:latin typeface="Calibri Regular"/>
              </a:rPr>
              <a:t>2019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128E35EB-5589-6E45-B958-44238A178822}"/>
              </a:ext>
            </a:extLst>
          </p:cNvPr>
          <p:cNvSpPr/>
          <p:nvPr userDrawn="1"/>
        </p:nvSpPr>
        <p:spPr>
          <a:xfrm>
            <a:off x="4050186" y="3245982"/>
            <a:ext cx="448662" cy="448662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0" i="0">
              <a:latin typeface="Calibri Regular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BA2C1E0-5B03-6B44-9D15-E328FC7FFA55}"/>
              </a:ext>
            </a:extLst>
          </p:cNvPr>
          <p:cNvCxnSpPr>
            <a:stCxn id="16" idx="2"/>
          </p:cNvCxnSpPr>
          <p:nvPr userDrawn="1"/>
        </p:nvCxnSpPr>
        <p:spPr>
          <a:xfrm flipH="1">
            <a:off x="1074592" y="2737052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2AD98D3-FF39-614A-BB96-A87CE5785B4B}"/>
              </a:ext>
            </a:extLst>
          </p:cNvPr>
          <p:cNvSpPr txBox="1"/>
          <p:nvPr userDrawn="1"/>
        </p:nvSpPr>
        <p:spPr>
          <a:xfrm>
            <a:off x="1953129" y="16817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>
                <a:latin typeface="Calibri Regular"/>
              </a:rPr>
              <a:t>Szöveg</a:t>
            </a:r>
          </a:p>
          <a:p>
            <a:r>
              <a:rPr lang="hu-HU" b="0" i="0">
                <a:latin typeface="Calibri Regular"/>
              </a:rPr>
              <a:t>Szöveg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AC5A550B-0566-084A-A4DE-522182E13DC3}"/>
              </a:ext>
            </a:extLst>
          </p:cNvPr>
          <p:cNvSpPr/>
          <p:nvPr userDrawn="1"/>
        </p:nvSpPr>
        <p:spPr>
          <a:xfrm>
            <a:off x="2429256" y="4203041"/>
            <a:ext cx="1425039" cy="1425039"/>
          </a:xfrm>
          <a:prstGeom prst="roundRect">
            <a:avLst/>
          </a:prstGeom>
          <a:solidFill>
            <a:srgbClr val="262150"/>
          </a:solidFill>
          <a:ln w="0"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>
                <a:solidFill>
                  <a:schemeClr val="bg1"/>
                </a:solidFill>
                <a:latin typeface="Calibri Regular"/>
              </a:rPr>
              <a:t>2020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15135A1-2255-0E48-9867-79AC08B15A1B}"/>
              </a:ext>
            </a:extLst>
          </p:cNvPr>
          <p:cNvCxnSpPr>
            <a:cxnSpLocks/>
          </p:cNvCxnSpPr>
          <p:nvPr userDrawn="1"/>
        </p:nvCxnSpPr>
        <p:spPr>
          <a:xfrm flipH="1">
            <a:off x="3146650" y="3469780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6A988D5-DB5F-BC4E-B8A9-6F46038F2E60}"/>
              </a:ext>
            </a:extLst>
          </p:cNvPr>
          <p:cNvSpPr txBox="1"/>
          <p:nvPr userDrawn="1"/>
        </p:nvSpPr>
        <p:spPr>
          <a:xfrm>
            <a:off x="4016756" y="45773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>
                <a:latin typeface="Calibri Regular"/>
              </a:rPr>
              <a:t>Szöveg</a:t>
            </a:r>
          </a:p>
          <a:p>
            <a:r>
              <a:rPr lang="hu-HU" b="0" i="0">
                <a:latin typeface="Calibri Regular"/>
              </a:rPr>
              <a:t>Szöveg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30AB543B-A3F4-2340-B619-1D33E9302238}"/>
              </a:ext>
            </a:extLst>
          </p:cNvPr>
          <p:cNvSpPr/>
          <p:nvPr userDrawn="1"/>
        </p:nvSpPr>
        <p:spPr>
          <a:xfrm>
            <a:off x="4628356" y="1312013"/>
            <a:ext cx="1425039" cy="1425039"/>
          </a:xfrm>
          <a:prstGeom prst="roundRect">
            <a:avLst/>
          </a:prstGeom>
          <a:solidFill>
            <a:srgbClr val="262150"/>
          </a:solidFill>
          <a:ln w="0"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>
                <a:solidFill>
                  <a:schemeClr val="bg1"/>
                </a:solidFill>
                <a:latin typeface="Calibri Regular"/>
              </a:rPr>
              <a:t>2021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CFFE02B-3469-6143-8F08-66E7A5DD5EB1}"/>
              </a:ext>
            </a:extLst>
          </p:cNvPr>
          <p:cNvCxnSpPr>
            <a:stCxn id="30" idx="2"/>
          </p:cNvCxnSpPr>
          <p:nvPr userDrawn="1"/>
        </p:nvCxnSpPr>
        <p:spPr>
          <a:xfrm flipH="1">
            <a:off x="5340875" y="2737052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43A6695-D1D7-D14C-AF4A-46371E404A51}"/>
              </a:ext>
            </a:extLst>
          </p:cNvPr>
          <p:cNvSpPr txBox="1"/>
          <p:nvPr userDrawn="1"/>
        </p:nvSpPr>
        <p:spPr>
          <a:xfrm>
            <a:off x="6219412" y="16817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>
                <a:latin typeface="Calibri Regular"/>
              </a:rPr>
              <a:t>Szöveg</a:t>
            </a:r>
          </a:p>
          <a:p>
            <a:r>
              <a:rPr lang="hu-HU" b="0" i="0">
                <a:latin typeface="Calibri Regular"/>
              </a:rPr>
              <a:t>Szöveg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F677704-B3B9-6F4E-8B1E-693EA0BF5DF4}"/>
              </a:ext>
            </a:extLst>
          </p:cNvPr>
          <p:cNvSpPr/>
          <p:nvPr userDrawn="1"/>
        </p:nvSpPr>
        <p:spPr>
          <a:xfrm>
            <a:off x="6684968" y="4203041"/>
            <a:ext cx="1425039" cy="1425039"/>
          </a:xfrm>
          <a:prstGeom prst="roundRect">
            <a:avLst/>
          </a:prstGeom>
          <a:solidFill>
            <a:srgbClr val="262150"/>
          </a:solidFill>
          <a:ln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>
                <a:solidFill>
                  <a:schemeClr val="bg1"/>
                </a:solidFill>
                <a:latin typeface="Calibri Regular"/>
              </a:rPr>
              <a:t>2022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FD1DF9B-D3EB-534D-A178-022AF83D4B5A}"/>
              </a:ext>
            </a:extLst>
          </p:cNvPr>
          <p:cNvCxnSpPr>
            <a:cxnSpLocks/>
          </p:cNvCxnSpPr>
          <p:nvPr userDrawn="1"/>
        </p:nvCxnSpPr>
        <p:spPr>
          <a:xfrm flipH="1">
            <a:off x="7402362" y="3469780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ECA5BA0-4A11-E74E-A2BF-BD13884E19FB}"/>
              </a:ext>
            </a:extLst>
          </p:cNvPr>
          <p:cNvSpPr txBox="1"/>
          <p:nvPr userDrawn="1"/>
        </p:nvSpPr>
        <p:spPr>
          <a:xfrm>
            <a:off x="8272468" y="45773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>
                <a:latin typeface="Calibri Regular"/>
              </a:rPr>
              <a:t>Szöveg</a:t>
            </a:r>
          </a:p>
          <a:p>
            <a:r>
              <a:rPr lang="hu-HU" b="0" i="0">
                <a:latin typeface="Calibri Regular"/>
              </a:rPr>
              <a:t>Szöveg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929794E6-D39B-0246-A99B-4F2DBD07BDF1}"/>
              </a:ext>
            </a:extLst>
          </p:cNvPr>
          <p:cNvSpPr/>
          <p:nvPr userDrawn="1"/>
        </p:nvSpPr>
        <p:spPr>
          <a:xfrm>
            <a:off x="8493242" y="1312013"/>
            <a:ext cx="1425039" cy="1425039"/>
          </a:xfrm>
          <a:prstGeom prst="roundRect">
            <a:avLst/>
          </a:prstGeom>
          <a:solidFill>
            <a:schemeClr val="accent1"/>
          </a:solidFill>
          <a:ln w="0"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>
                <a:solidFill>
                  <a:schemeClr val="bg1"/>
                </a:solidFill>
                <a:latin typeface="Calibri Regular"/>
              </a:rPr>
              <a:t>2023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727B4E3-362D-C04A-A149-AC7795EBBBAE}"/>
              </a:ext>
            </a:extLst>
          </p:cNvPr>
          <p:cNvCxnSpPr>
            <a:stCxn id="36" idx="2"/>
          </p:cNvCxnSpPr>
          <p:nvPr userDrawn="1"/>
        </p:nvCxnSpPr>
        <p:spPr>
          <a:xfrm flipH="1">
            <a:off x="9205761" y="2737052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4AC00C7E-D8FC-3A47-995B-1FEB01FE12F3}"/>
              </a:ext>
            </a:extLst>
          </p:cNvPr>
          <p:cNvSpPr txBox="1"/>
          <p:nvPr userDrawn="1"/>
        </p:nvSpPr>
        <p:spPr>
          <a:xfrm>
            <a:off x="10084298" y="16817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>
                <a:latin typeface="Calibri Regular"/>
              </a:rPr>
              <a:t>Szöveg</a:t>
            </a:r>
          </a:p>
          <a:p>
            <a:r>
              <a:rPr lang="hu-HU" b="0" i="0">
                <a:latin typeface="Calibri Regular"/>
              </a:rPr>
              <a:t>Szöveg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8B00EBB-7581-5C49-A846-B1A90386E6E8}"/>
              </a:ext>
            </a:extLst>
          </p:cNvPr>
          <p:cNvSpPr txBox="1"/>
          <p:nvPr userDrawn="1"/>
        </p:nvSpPr>
        <p:spPr>
          <a:xfrm>
            <a:off x="4543012" y="3523246"/>
            <a:ext cx="2103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0" i="0" baseline="0">
                <a:solidFill>
                  <a:schemeClr val="accent3"/>
                </a:solidFill>
                <a:latin typeface="Calibri Regular"/>
              </a:rPr>
              <a:t>Szöveg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8672B533-CBDB-7649-ABFB-AB62A42B11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073" y="236192"/>
            <a:ext cx="10515600" cy="77628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0735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zöveg cím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EA7FC-1DB7-224E-A4BB-3F179F6E06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414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5E490-95A7-5141-912D-824AB32AC8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87167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208958-7DF9-6349-9E32-D28A32B314C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94165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24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és magyar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0B79B-4316-504C-AD73-E282545BF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F726C9-C6F4-034B-93BE-FDB463CA2109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err="1"/>
              <a:t>Kép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9C0CD-F850-CB42-9A34-4F8C8881947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22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480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é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B244-C1E8-EE4F-854D-137CD855D3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82555"/>
            <a:ext cx="9144000" cy="2203678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err="1"/>
              <a:t>Köszönjük</a:t>
            </a:r>
            <a:r>
              <a:rPr lang="en-US"/>
              <a:t> a </a:t>
            </a:r>
            <a:r>
              <a:rPr lang="en-US" err="1"/>
              <a:t>figyelmet</a:t>
            </a:r>
            <a:r>
              <a:rPr lang="en-US"/>
              <a:t>!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15A76-1D9D-BA48-99F1-FD783ED0758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678308"/>
            <a:ext cx="2159000" cy="400795"/>
          </a:xfrm>
        </p:spPr>
        <p:txBody>
          <a:bodyPr/>
          <a:lstStyle>
            <a:lvl1pPr marL="0" indent="0" algn="l">
              <a:buNone/>
              <a:defRPr sz="2400" b="0" i="0" cap="none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err="1"/>
              <a:t>Elérhetőségek</a:t>
            </a:r>
            <a:r>
              <a:rPr lang="en-US"/>
              <a:t>: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13474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  <p:pic>
        <p:nvPicPr>
          <p:cNvPr id="7" name="image2.png">
            <a:extLst>
              <a:ext uri="{FF2B5EF4-FFF2-40B4-BE49-F238E27FC236}">
                <a16:creationId xmlns:a16="http://schemas.microsoft.com/office/drawing/2014/main" id="{79FE444C-5CD1-4751-9A70-15CE0F2300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611" y="6282463"/>
            <a:ext cx="576000" cy="58322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8158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477D5-89CF-024E-8F8F-88DE54DBBB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14400"/>
            <a:ext cx="10515600" cy="7762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CF86E-4058-D94A-8A3C-747E295FE3D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016375"/>
          </a:xfrm>
        </p:spPr>
        <p:txBody>
          <a:bodyPr/>
          <a:lstStyle/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721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Fejezetkezd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FEF68-6C58-4C42-99F7-804086D5FB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500373"/>
            <a:ext cx="10515600" cy="257822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err="1"/>
              <a:t>Fejezet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4436EE-0E79-5A41-BDF2-00691902E9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3105588"/>
            <a:ext cx="10515600" cy="1500187"/>
          </a:xfrm>
        </p:spPr>
        <p:txBody>
          <a:bodyPr/>
          <a:lstStyle>
            <a:lvl1pPr marL="0" indent="0">
              <a:buNone/>
              <a:defRPr sz="2400" b="0" i="0" cap="all" baseline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err="1"/>
              <a:t>Fejezet</a:t>
            </a:r>
            <a:r>
              <a:rPr lang="en-US"/>
              <a:t> </a:t>
            </a:r>
            <a:r>
              <a:rPr lang="en-US" err="1"/>
              <a:t>alcíme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71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étoszlop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F9D82-14A3-8342-A2E7-6A38E2BD32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8650"/>
            <a:ext cx="10515600" cy="7762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FF10F-91A3-EB40-A4BE-D3EA4341AC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709875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83526-3BAF-D94F-AA22-D56261096F4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709875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094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5EE59-4711-BF4F-BD8C-09BF654F1B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798650"/>
            <a:ext cx="10515600" cy="7762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027C9-46C8-1947-910A-5066E77CB2C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56541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err="1"/>
              <a:t>Oszlop</a:t>
            </a:r>
            <a:r>
              <a:rPr lang="en-US"/>
              <a:t> </a:t>
            </a:r>
            <a:r>
              <a:rPr lang="en-US" err="1"/>
              <a:t>címe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4D4AF6-16A1-F145-9F8E-A0EF2340A4E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389325"/>
            <a:ext cx="5157787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183DC-9D20-B344-8A5B-41749762CAB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56541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err="1"/>
              <a:t>Oszlop</a:t>
            </a:r>
            <a:r>
              <a:rPr lang="en-US"/>
              <a:t> </a:t>
            </a:r>
            <a:r>
              <a:rPr lang="en-US" err="1"/>
              <a:t>címe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251148-FF09-1B43-9FE6-A8F82A627AED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389325"/>
            <a:ext cx="5183188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18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6DF2-EEEC-194F-B7E8-A2B929AF8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8650"/>
            <a:ext cx="10515600" cy="7762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221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ér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6DF2-EEEC-194F-B7E8-A2B929AF8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11350"/>
            <a:ext cx="10515600" cy="7635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5493169-5EB2-AB41-8E6E-4F1607567D6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8200" y="1816100"/>
            <a:ext cx="3340100" cy="3340100"/>
          </a:xfrm>
          <a:prstGeom prst="roundRect">
            <a:avLst/>
          </a:prstGeom>
          <a:ln w="25400">
            <a:solidFill>
              <a:srgbClr val="262150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hu-HU"/>
              <a:t>Kép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87AAE6-B39E-BC43-90D2-DE73A62E4FDA}"/>
              </a:ext>
            </a:extLst>
          </p:cNvPr>
          <p:cNvSpPr txBox="1"/>
          <p:nvPr userDrawn="1"/>
        </p:nvSpPr>
        <p:spPr>
          <a:xfrm>
            <a:off x="838200" y="5281612"/>
            <a:ext cx="334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0" i="0" baseline="0">
                <a:latin typeface="Calibri Regular"/>
              </a:rPr>
              <a:t>Képfelirat</a:t>
            </a: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B95D6DC8-2316-D244-AEA0-97437AE9EB3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406900" y="1816100"/>
            <a:ext cx="3340100" cy="3340100"/>
          </a:xfrm>
          <a:prstGeom prst="roundRect">
            <a:avLst/>
          </a:prstGeom>
          <a:ln w="25400">
            <a:solidFill>
              <a:srgbClr val="262150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hu-HU"/>
              <a:t>Kép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EE36D1-7595-844B-AD98-07638384904D}"/>
              </a:ext>
            </a:extLst>
          </p:cNvPr>
          <p:cNvSpPr txBox="1"/>
          <p:nvPr userDrawn="1"/>
        </p:nvSpPr>
        <p:spPr>
          <a:xfrm>
            <a:off x="4406900" y="5281612"/>
            <a:ext cx="334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0" i="0" baseline="0">
                <a:latin typeface="Calibri Regular"/>
              </a:rPr>
              <a:t>Képfelirat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10799C0-9067-B847-A16B-D59DFDAE8CB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975600" y="1816100"/>
            <a:ext cx="3340100" cy="3340100"/>
          </a:xfrm>
          <a:prstGeom prst="roundRect">
            <a:avLst/>
          </a:prstGeom>
          <a:ln w="25400">
            <a:solidFill>
              <a:srgbClr val="262150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hu-HU"/>
              <a:t>Kép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62A2EA-4385-694F-BD40-B3813CBA49EA}"/>
              </a:ext>
            </a:extLst>
          </p:cNvPr>
          <p:cNvSpPr txBox="1"/>
          <p:nvPr userDrawn="1"/>
        </p:nvSpPr>
        <p:spPr>
          <a:xfrm>
            <a:off x="7975600" y="5281612"/>
            <a:ext cx="334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0" i="0" baseline="0">
                <a:latin typeface="Calibri Regular"/>
              </a:rPr>
              <a:t>Képfelirat</a:t>
            </a:r>
          </a:p>
        </p:txBody>
      </p:sp>
    </p:spTree>
    <p:extLst>
      <p:ext uri="{BB962C8B-B14F-4D97-AF65-F5344CB8AC3E}">
        <p14:creationId xmlns:p14="http://schemas.microsoft.com/office/powerpoint/2010/main" val="170551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6DF2-EEEC-194F-B7E8-A2B929AF8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8650"/>
            <a:ext cx="10515600" cy="7762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1B02FAB-1B16-9A4A-B575-638A69EC260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846661"/>
              </p:ext>
            </p:extLst>
          </p:nvPr>
        </p:nvGraphicFramePr>
        <p:xfrm>
          <a:off x="838200" y="2149232"/>
          <a:ext cx="10515600" cy="2767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86897905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7194246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6303462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65689874"/>
                    </a:ext>
                  </a:extLst>
                </a:gridCol>
              </a:tblGrid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bg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bg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bg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bg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310865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7888946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2858547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7125545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3081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08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 szövegg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6DF2-EEEC-194F-B7E8-A2B929AF8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24050"/>
            <a:ext cx="10515600" cy="7508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5D6960E-844D-A94F-A6CE-679E7B63D38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6088365"/>
              </p:ext>
            </p:extLst>
          </p:nvPr>
        </p:nvGraphicFramePr>
        <p:xfrm>
          <a:off x="7351202" y="1709876"/>
          <a:ext cx="3509396" cy="3815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698">
                  <a:extLst>
                    <a:ext uri="{9D8B030D-6E8A-4147-A177-3AD203B41FA5}">
                      <a16:colId xmlns:a16="http://schemas.microsoft.com/office/drawing/2014/main" val="3904232309"/>
                    </a:ext>
                  </a:extLst>
                </a:gridCol>
                <a:gridCol w="1754698">
                  <a:extLst>
                    <a:ext uri="{9D8B030D-6E8A-4147-A177-3AD203B41FA5}">
                      <a16:colId xmlns:a16="http://schemas.microsoft.com/office/drawing/2014/main" val="1413416836"/>
                    </a:ext>
                  </a:extLst>
                </a:gridCol>
              </a:tblGrid>
              <a:tr h="555653"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CÍM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bg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CÍM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bg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7630355"/>
                  </a:ext>
                </a:extLst>
              </a:tr>
              <a:tr h="1086500"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1721114"/>
                  </a:ext>
                </a:extLst>
              </a:tr>
              <a:tr h="1086500"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1453176"/>
                  </a:ext>
                </a:extLst>
              </a:tr>
              <a:tr h="1086500"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5846154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DE61FA0-4705-F749-9C47-FF7F7C4B0E2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709875"/>
            <a:ext cx="5181600" cy="38151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5684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F46F77-97D4-8043-8134-2F281EBEE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here to edit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B4419-8F96-3D47-B5EF-C13513C34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67871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90" r:id="rId7"/>
    <p:sldLayoutId id="2147483683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80" r:id="rId14"/>
    <p:sldLayoutId id="2147483681" r:id="rId15"/>
    <p:sldLayoutId id="2147483679" r:id="rId16"/>
    <p:sldLayoutId id="2147483682" r:id="rId17"/>
    <p:sldLayoutId id="2147483691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0" i="0" strike="noStrike" kern="1200" baseline="0">
          <a:solidFill>
            <a:schemeClr val="tx1"/>
          </a:solidFill>
          <a:latin typeface="Calibri Regula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100000"/>
        <a:buFont typeface="Wingdings" pitchFamily="2" charset="2"/>
        <a:buChar char="§"/>
        <a:defRPr sz="28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Wingdings" pitchFamily="2" charset="2"/>
        <a:buChar char="§"/>
        <a:defRPr sz="24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Wingdings" pitchFamily="2" charset="2"/>
        <a:buChar char="§"/>
        <a:defRPr sz="20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Wingdings" pitchFamily="2" charset="2"/>
        <a:buChar char="§"/>
        <a:defRPr sz="18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Wingdings" pitchFamily="2" charset="2"/>
        <a:buChar char="§"/>
        <a:defRPr sz="18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C96A3-A0E0-534B-B259-EDEE2D12F8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343" y="204334"/>
            <a:ext cx="9144000" cy="1742805"/>
          </a:xfrm>
        </p:spPr>
        <p:txBody>
          <a:bodyPr anchor="t">
            <a:noAutofit/>
          </a:bodyPr>
          <a:lstStyle/>
          <a:p>
            <a:r>
              <a:rPr lang="hu-HU" sz="4400" dirty="0"/>
              <a:t>Digitalizáció és munkaerőpiac – </a:t>
            </a:r>
            <a:br>
              <a:rPr lang="hu-HU" sz="4400" dirty="0"/>
            </a:br>
            <a:r>
              <a:rPr lang="hu-HU" sz="4400" dirty="0"/>
              <a:t>a stratégiai célok bemutatása-</a:t>
            </a:r>
            <a:br>
              <a:rPr lang="hu-HU" sz="4400" dirty="0"/>
            </a:br>
            <a:r>
              <a:rPr lang="hu-HU" sz="4400" dirty="0"/>
              <a:t>DOS-DMP-NDS-DESI</a:t>
            </a:r>
            <a:br>
              <a:rPr lang="hu-HU" sz="4400" dirty="0"/>
            </a:br>
            <a:br>
              <a:rPr lang="hu-HU" sz="4400" dirty="0"/>
            </a:br>
            <a:r>
              <a:rPr lang="hu-HU" sz="4400" dirty="0"/>
              <a:t> </a:t>
            </a:r>
            <a:br>
              <a:rPr lang="hu-HU" sz="4400" dirty="0"/>
            </a:br>
            <a:br>
              <a:rPr lang="hu-HU" sz="4400" dirty="0"/>
            </a:br>
            <a:r>
              <a:rPr lang="hu-HU" sz="4400" dirty="0"/>
              <a:t>1.</a:t>
            </a:r>
            <a:br>
              <a:rPr lang="hu-HU" sz="4400" dirty="0"/>
            </a:br>
            <a:br>
              <a:rPr lang="hu-HU" sz="4400" dirty="0"/>
            </a:br>
            <a:r>
              <a:rPr lang="hu-HU" sz="4400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4D1134-AB4D-F140-B09F-234FC98CF3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214" y="2137761"/>
            <a:ext cx="10760529" cy="953782"/>
          </a:xfrm>
        </p:spPr>
        <p:txBody>
          <a:bodyPr>
            <a:noAutofit/>
          </a:bodyPr>
          <a:lstStyle/>
          <a:p>
            <a:r>
              <a:rPr lang="hu-HU" cap="none" dirty="0">
                <a:latin typeface="+mj-lt"/>
              </a:rPr>
              <a:t>Jankó Tamás, </a:t>
            </a:r>
            <a:r>
              <a:rPr lang="hu-HU" cap="none" dirty="0">
                <a:effectLst/>
                <a:latin typeface="+mj-lt"/>
              </a:rPr>
              <a:t>vezető, Digitális Szakképzési és Felnőtképzési Módszertani Központ</a:t>
            </a:r>
            <a:endParaRPr lang="hu-HU" cap="none" dirty="0">
              <a:latin typeface="+mj-lt"/>
            </a:endParaRPr>
          </a:p>
          <a:p>
            <a:r>
              <a:rPr lang="hu-HU" cap="none" dirty="0">
                <a:latin typeface="+mj-lt"/>
              </a:rPr>
              <a:t>2021. november. 30.</a:t>
            </a:r>
          </a:p>
        </p:txBody>
      </p:sp>
    </p:spTree>
    <p:extLst>
      <p:ext uri="{BB962C8B-B14F-4D97-AF65-F5344CB8AC3E}">
        <p14:creationId xmlns:p14="http://schemas.microsoft.com/office/powerpoint/2010/main" val="321522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72618-B33A-1A45-8154-DEE00E1C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7" y="648929"/>
            <a:ext cx="10515600" cy="1432177"/>
          </a:xfrm>
        </p:spPr>
        <p:txBody>
          <a:bodyPr>
            <a:normAutofit/>
          </a:bodyPr>
          <a:lstStyle/>
          <a:p>
            <a:r>
              <a:rPr lang="hu-HU" sz="4000" dirty="0">
                <a:solidFill>
                  <a:srgbClr val="000000"/>
                </a:solidFill>
              </a:rPr>
              <a:t>Stratégiai célok bemutatása: digitális munkaerőpiac- versenyképes, friss tudás</a:t>
            </a:r>
            <a:endParaRPr lang="hu-HU" sz="2200" dirty="0">
              <a:solidFill>
                <a:srgbClr val="0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6BAD8-0A49-E442-9D24-AD5098746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7" y="2237359"/>
            <a:ext cx="10515600" cy="385864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hu-HU" u="sng" dirty="0">
                <a:solidFill>
                  <a:srgbClr val="000000"/>
                </a:solidFill>
              </a:rPr>
              <a:t>Digitális Oktatási Stratégia: </a:t>
            </a:r>
            <a:r>
              <a:rPr lang="hu-HU" dirty="0">
                <a:solidFill>
                  <a:srgbClr val="000000"/>
                </a:solidFill>
              </a:rPr>
              <a:t> Az 1536/2016. (X. 13.) Korm. határozattal elfogadott, Magyarország Digitális Oktatási Stratégiája c. dokumentum</a:t>
            </a:r>
          </a:p>
          <a:p>
            <a:r>
              <a:rPr lang="hu-HU" u="sng" dirty="0">
                <a:solidFill>
                  <a:srgbClr val="000000"/>
                </a:solidFill>
              </a:rPr>
              <a:t>Digitális Munkaerő Program</a:t>
            </a:r>
            <a:r>
              <a:rPr lang="hu-HU" dirty="0">
                <a:solidFill>
                  <a:srgbClr val="000000"/>
                </a:solidFill>
              </a:rPr>
              <a:t>:  A Kormány által 2018. áprilisban közzétett szakpolitikai dokumentum</a:t>
            </a:r>
          </a:p>
          <a:p>
            <a:r>
              <a:rPr lang="hu-HU" u="sng" dirty="0">
                <a:solidFill>
                  <a:srgbClr val="000000"/>
                </a:solidFill>
              </a:rPr>
              <a:t>Nemzeti Digitalizációs Stratégia </a:t>
            </a:r>
            <a:r>
              <a:rPr lang="hu-HU" dirty="0">
                <a:solidFill>
                  <a:srgbClr val="000000"/>
                </a:solidFill>
              </a:rPr>
              <a:t>: A 2021-2027 időszakra vonatkozó , társadalmi vitára bocsátott tervezet </a:t>
            </a:r>
          </a:p>
          <a:p>
            <a:r>
              <a:rPr lang="hu-HU" u="sng" dirty="0">
                <a:solidFill>
                  <a:srgbClr val="000000"/>
                </a:solidFill>
              </a:rPr>
              <a:t>Digital Economy and Society Index-DESI: </a:t>
            </a:r>
            <a:r>
              <a:rPr lang="hu-HU" dirty="0">
                <a:solidFill>
                  <a:srgbClr val="000000"/>
                </a:solidFill>
              </a:rPr>
              <a:t> Nemzetközi összehasonlításra alkalmas kompozit index- humán tőke fejlesztési adatok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5BD8D-E81E-2144-8234-720D9F199C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98426" y="126969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hu-HU"/>
            </a:defPPr>
            <a:lvl1pPr marL="0" algn="r" defTabSz="914400" rtl="0" eaLnBrk="1" latinLnBrk="0" hangingPunct="1">
              <a:defRPr sz="1600" b="1" i="0" kern="1200" baseline="0">
                <a:solidFill>
                  <a:schemeClr val="accent2"/>
                </a:solidFill>
                <a:latin typeface="Roboto" panose="020000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2021.11.30</a:t>
            </a:r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B908B281-676F-4689-8C19-C158E7867D0E}"/>
              </a:ext>
            </a:extLst>
          </p:cNvPr>
          <p:cNvSpPr txBox="1">
            <a:spLocks/>
          </p:cNvSpPr>
          <p:nvPr/>
        </p:nvSpPr>
        <p:spPr>
          <a:xfrm>
            <a:off x="587052" y="127552"/>
            <a:ext cx="8483796" cy="365125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hu-HU"/>
            </a:defPPr>
            <a:lvl1pPr marL="0" algn="l" defTabSz="914400" rtl="0" eaLnBrk="1" latinLnBrk="0" hangingPunct="1">
              <a:defRPr sz="1600" kern="1200" cap="all" baseline="0">
                <a:solidFill>
                  <a:schemeClr val="accent2"/>
                </a:solidFill>
                <a:latin typeface="Roboto Light" panose="020000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>
                <a:latin typeface="Roboto Light"/>
                <a:ea typeface="Roboto Light"/>
              </a:rPr>
              <a:t>DSZFMK- Célok  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99972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9377C04-2E80-433D-9167-0E33762DA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9097"/>
            <a:ext cx="10515600" cy="796413"/>
          </a:xfrm>
        </p:spPr>
        <p:txBody>
          <a:bodyPr>
            <a:normAutofit fontScale="90000"/>
          </a:bodyPr>
          <a:lstStyle/>
          <a:p>
            <a:r>
              <a:rPr lang="hu-HU" u="sng" dirty="0">
                <a:solidFill>
                  <a:srgbClr val="000000"/>
                </a:solidFill>
              </a:rPr>
              <a:t>Digitális Oktatási Stratégia</a:t>
            </a:r>
            <a:r>
              <a:rPr lang="hu-HU" u="sng" dirty="0"/>
              <a:t> </a:t>
            </a:r>
            <a:r>
              <a:rPr lang="hu-HU" sz="2000" b="1" dirty="0">
                <a:solidFill>
                  <a:srgbClr val="0070C0"/>
                </a:solidFill>
              </a:rPr>
              <a:t>https://digitalisjoletprogram.hu/hu/tartalom/dos-magyarorszag-digitalis-oktatasi-strategiaja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12D5E60-4ADC-476D-8979-0907CFE43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930"/>
            <a:ext cx="10515600" cy="454774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u-HU" sz="3200" b="1" dirty="0">
                <a:solidFill>
                  <a:srgbClr val="000000"/>
                </a:solidFill>
              </a:rPr>
              <a:t>A Digitális Jólét Program egyik legfontosabb célkitűzése: </a:t>
            </a:r>
            <a:r>
              <a:rPr lang="hu-HU" sz="3200" dirty="0">
                <a:solidFill>
                  <a:srgbClr val="000000"/>
                </a:solidFill>
              </a:rPr>
              <a:t>hogy mindenki a digitalizáció nyertesévé válhasson, és elkerüljük a társadalom digitális megosztottságát.  A Digitális Jólét Program keretében 2016 októberében fogadta el a Kormány Magyarország Digitális Oktatási Stratégiáját (DOS). </a:t>
            </a:r>
          </a:p>
          <a:p>
            <a:pPr algn="just"/>
            <a:r>
              <a:rPr lang="hu-HU" sz="3200" b="1" dirty="0">
                <a:solidFill>
                  <a:srgbClr val="000000"/>
                </a:solidFill>
              </a:rPr>
              <a:t>A DOS fő célkitűzése:  </a:t>
            </a:r>
            <a:r>
              <a:rPr lang="hu-HU" sz="3200" dirty="0">
                <a:solidFill>
                  <a:srgbClr val="000000"/>
                </a:solidFill>
              </a:rPr>
              <a:t>senki ne hagyja el az oktatás és a képzés rendszerét a megfelelő digitális kompetenciák nélkül.</a:t>
            </a:r>
          </a:p>
          <a:p>
            <a:pPr algn="just"/>
            <a:r>
              <a:rPr lang="hu-HU" sz="3200" b="1" dirty="0">
                <a:solidFill>
                  <a:srgbClr val="000000"/>
                </a:solidFill>
              </a:rPr>
              <a:t> Meggyőződésünk, hogy az oktatási rendszer digitális átalakítása a digitális világra való sikeres felkészülés legfontosabb eleme: csak így tudjuk felkészíteni gyermekeinket a 21. század munkaerőpiaci elvárásaira.</a:t>
            </a:r>
          </a:p>
          <a:p>
            <a:pPr algn="just"/>
            <a:r>
              <a:rPr lang="hu-HU" sz="3200" b="1" dirty="0">
                <a:solidFill>
                  <a:srgbClr val="000000"/>
                </a:solidFill>
              </a:rPr>
              <a:t>Európai Oktatási Akcióterv: 2021-2027</a:t>
            </a:r>
            <a:endParaRPr lang="hu-HU" sz="2800" dirty="0">
              <a:solidFill>
                <a:srgbClr val="000000"/>
              </a:solidFill>
            </a:endParaRPr>
          </a:p>
          <a:p>
            <a:endParaRPr lang="hu-HU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DD7FFA6-7631-42AE-9140-61CC6C1CEA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98426" y="126969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hu-HU"/>
            </a:defPPr>
            <a:lvl1pPr marL="0" algn="r" defTabSz="914400" rtl="0" eaLnBrk="1" latinLnBrk="0" hangingPunct="1">
              <a:defRPr sz="1600" b="1" i="0" kern="1200" baseline="0">
                <a:solidFill>
                  <a:schemeClr val="accent2"/>
                </a:solidFill>
                <a:latin typeface="Roboto" panose="020000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2021.11.30.</a:t>
            </a:r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6166ECD3-750E-49C8-9B00-BD94745BC86C}"/>
              </a:ext>
            </a:extLst>
          </p:cNvPr>
          <p:cNvSpPr txBox="1">
            <a:spLocks/>
          </p:cNvSpPr>
          <p:nvPr/>
        </p:nvSpPr>
        <p:spPr>
          <a:xfrm>
            <a:off x="587052" y="127552"/>
            <a:ext cx="8483796" cy="365125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hu-HU"/>
            </a:defPPr>
            <a:lvl1pPr marL="0" algn="l" defTabSz="914400" rtl="0" eaLnBrk="1" latinLnBrk="0" hangingPunct="1">
              <a:defRPr sz="1600" kern="1200" cap="all" baseline="0">
                <a:solidFill>
                  <a:schemeClr val="accent2"/>
                </a:solidFill>
                <a:latin typeface="Roboto Light" panose="020000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>
                <a:latin typeface="Roboto Light"/>
                <a:ea typeface="Roboto Light"/>
              </a:rPr>
              <a:t>DSZFMK CÉLOK 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5587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355442-0A5D-483B-84AD-3D338F109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2956"/>
            <a:ext cx="10515600" cy="603043"/>
          </a:xfrm>
        </p:spPr>
        <p:txBody>
          <a:bodyPr>
            <a:normAutofit fontScale="90000"/>
          </a:bodyPr>
          <a:lstStyle/>
          <a:p>
            <a:r>
              <a:rPr lang="hu-HU" sz="3100" b="1" u="sng" dirty="0"/>
              <a:t>Digitális Munkaerő Program  </a:t>
            </a:r>
            <a:br>
              <a:rPr lang="hu-HU" sz="3100" u="sng" dirty="0"/>
            </a:br>
            <a:r>
              <a:rPr lang="hu-HU" sz="1800" b="1" dirty="0">
                <a:solidFill>
                  <a:srgbClr val="0070C0"/>
                </a:solidFill>
              </a:rPr>
              <a:t>https://digitalisjoletprogram.hu/hu/tartalom/dmp-digitalis-munkaero-program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20ED44E-87E8-4ED2-9463-C33D94865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1213"/>
            <a:ext cx="10515600" cy="474078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</a:rPr>
              <a:t>A digitalizáció sikerének előfeltétele a megfelelően képzett és motivált, digitálisan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</a:rPr>
              <a:t>felkészült munkaerő rendelkezésre állása; ehhez a munkaerőpiac minden szintjén szükség van beavatkozásra: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dirty="0">
                <a:solidFill>
                  <a:srgbClr val="000000"/>
                </a:solidFill>
              </a:rPr>
              <a:t>a digitális készségekkel egyáltalán nem rendelkezőket be kell vonni a digitális</a:t>
            </a:r>
          </a:p>
          <a:p>
            <a:pPr marL="271463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</a:rPr>
              <a:t>ökoszisztémába;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dirty="0">
                <a:solidFill>
                  <a:srgbClr val="000000"/>
                </a:solidFill>
              </a:rPr>
              <a:t>a digitális alapkészséggel már rendelkezőket tovább kell képezni, hogy a digitális</a:t>
            </a:r>
          </a:p>
          <a:p>
            <a:pPr marL="271463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</a:rPr>
              <a:t>munkakörök betöltésére is alkalmasak legyenek;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dirty="0">
                <a:solidFill>
                  <a:srgbClr val="000000"/>
                </a:solidFill>
              </a:rPr>
              <a:t> a  szakképzésben és a felsőoktatásban növelni kell azoknak a tanulóknak, illetve</a:t>
            </a:r>
          </a:p>
          <a:p>
            <a:pPr marL="271463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</a:rPr>
              <a:t>hallgatóknak az arányát, akik informatikai, adatgazdasági vagy természettudományos képzéseken vesznek részt.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dirty="0">
                <a:solidFill>
                  <a:srgbClr val="000000"/>
                </a:solidFill>
              </a:rPr>
              <a:t>Tevékenységek: (i) Mérés, monitoring és előrejelzési rendszer fejlesztése (ii) Digitális kompetencia-fejlesztés és referenciakeret kialakítása (iii) Ösztönző rendszer kialakítása (iv) DMP képzési program megvalósítása.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95521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2681FD-7517-484D-A979-1BF111564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7923"/>
            <a:ext cx="10515600" cy="982765"/>
          </a:xfrm>
        </p:spPr>
        <p:txBody>
          <a:bodyPr>
            <a:normAutofit fontScale="90000"/>
          </a:bodyPr>
          <a:lstStyle/>
          <a:p>
            <a:r>
              <a:rPr lang="hu-HU" u="sng" dirty="0">
                <a:solidFill>
                  <a:srgbClr val="000000"/>
                </a:solidFill>
              </a:rPr>
              <a:t>Digitális évtized- Digitális Iránytű-2030</a:t>
            </a:r>
            <a:br>
              <a:rPr lang="hu-HU" dirty="0"/>
            </a:br>
            <a:r>
              <a:rPr lang="hu-HU" sz="1600" b="1" dirty="0">
                <a:solidFill>
                  <a:srgbClr val="0070C0"/>
                </a:solidFill>
              </a:rPr>
              <a:t>https://ec.europa.eu/info/strategy/priorities-2019-2024/europe-fit-digital-age/europes-digital-decade-digital-targets-2030_hu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10E67B9-4CAB-40C1-970B-AFCB4B619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sz="2400" b="1" dirty="0">
                <a:solidFill>
                  <a:srgbClr val="000000"/>
                </a:solidFill>
              </a:rPr>
              <a:t>Készségek</a:t>
            </a:r>
            <a:r>
              <a:rPr lang="hu-HU" sz="2400" dirty="0">
                <a:solidFill>
                  <a:srgbClr val="000000"/>
                </a:solidFill>
              </a:rPr>
              <a:t>: IKT-szakemberek: 20 millió, továbbá a nemek közötti kiegyensúlyozottság megteremtése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sz="2400" b="1" dirty="0">
                <a:solidFill>
                  <a:srgbClr val="000000"/>
                </a:solidFill>
              </a:rPr>
              <a:t>Digitális alapkészségek</a:t>
            </a:r>
            <a:r>
              <a:rPr lang="hu-HU" sz="2400" dirty="0">
                <a:solidFill>
                  <a:srgbClr val="000000"/>
                </a:solidFill>
              </a:rPr>
              <a:t>: a népesség legalább 80%-a.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sz="2400" b="1" dirty="0">
                <a:solidFill>
                  <a:srgbClr val="000000"/>
                </a:solidFill>
              </a:rPr>
              <a:t>A vállalkozások digitális átalakulása</a:t>
            </a:r>
            <a:r>
              <a:rPr lang="hu-HU" sz="2400" dirty="0">
                <a:solidFill>
                  <a:srgbClr val="000000"/>
                </a:solidFill>
              </a:rPr>
              <a:t>: Technológiafejlesztés: az uniós vállalkozások 75%-a használja a felhőszolgáltatásokat, a mesterséges intelligenciát és a nagy adathalmazokat.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sz="2400" b="1" dirty="0">
                <a:solidFill>
                  <a:srgbClr val="000000"/>
                </a:solidFill>
              </a:rPr>
              <a:t>Innovátorok</a:t>
            </a:r>
            <a:r>
              <a:rPr lang="hu-HU" sz="2400" dirty="0">
                <a:solidFill>
                  <a:srgbClr val="000000"/>
                </a:solidFill>
              </a:rPr>
              <a:t>: a növekvő innovatív vállalkozások erősítése és az EU-</a:t>
            </a:r>
            <a:r>
              <a:rPr lang="hu-HU" sz="2400" dirty="0" err="1">
                <a:solidFill>
                  <a:srgbClr val="000000"/>
                </a:solidFill>
              </a:rPr>
              <a:t>beli</a:t>
            </a:r>
            <a:r>
              <a:rPr lang="hu-HU" sz="2400" dirty="0">
                <a:solidFill>
                  <a:srgbClr val="000000"/>
                </a:solidFill>
              </a:rPr>
              <a:t> unikornisok finanszírozása.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sz="2400" b="1" dirty="0">
                <a:solidFill>
                  <a:srgbClr val="000000"/>
                </a:solidFill>
              </a:rPr>
              <a:t>Kései csatlakozók</a:t>
            </a:r>
            <a:r>
              <a:rPr lang="hu-HU" sz="2400" dirty="0">
                <a:solidFill>
                  <a:srgbClr val="000000"/>
                </a:solidFill>
              </a:rPr>
              <a:t>: a kkv-k több mint 90%-a használja intenzíven a digitális eszközöket, legalább alapszinten.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sz="2400" b="1" dirty="0">
                <a:solidFill>
                  <a:srgbClr val="000000"/>
                </a:solidFill>
              </a:rPr>
              <a:t>A közszolgáltatások digitalizálása</a:t>
            </a:r>
            <a:r>
              <a:rPr lang="hu-HU" sz="2400" dirty="0">
                <a:solidFill>
                  <a:srgbClr val="000000"/>
                </a:solidFill>
              </a:rPr>
              <a:t>: Kulcsfontosságú közszolgáltatások: 100%-ban online.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sz="2400" b="1" dirty="0">
                <a:solidFill>
                  <a:srgbClr val="000000"/>
                </a:solidFill>
              </a:rPr>
              <a:t>E-egészségügy</a:t>
            </a:r>
            <a:r>
              <a:rPr lang="hu-HU" sz="2400" dirty="0">
                <a:solidFill>
                  <a:srgbClr val="000000"/>
                </a:solidFill>
              </a:rPr>
              <a:t>: minden európai polgárnak hozzáférése van egészségügyi adataihoz.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sz="2400" b="1" dirty="0">
                <a:solidFill>
                  <a:srgbClr val="000000"/>
                </a:solidFill>
              </a:rPr>
              <a:t>Digitális személyazonosság</a:t>
            </a:r>
            <a:r>
              <a:rPr lang="hu-HU" sz="2400" dirty="0">
                <a:solidFill>
                  <a:srgbClr val="000000"/>
                </a:solidFill>
              </a:rPr>
              <a:t>: a polgárok 80%-a használ digitális azonosítót.</a:t>
            </a:r>
          </a:p>
        </p:txBody>
      </p:sp>
    </p:spTree>
    <p:extLst>
      <p:ext uri="{BB962C8B-B14F-4D97-AF65-F5344CB8AC3E}">
        <p14:creationId xmlns:p14="http://schemas.microsoft.com/office/powerpoint/2010/main" val="2874934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47D30C6-6155-4FA7-A230-38E6C3A2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2452"/>
            <a:ext cx="10515600" cy="884903"/>
          </a:xfrm>
        </p:spPr>
        <p:txBody>
          <a:bodyPr>
            <a:normAutofit/>
          </a:bodyPr>
          <a:lstStyle/>
          <a:p>
            <a:r>
              <a:rPr lang="hu-HU" u="sng" dirty="0">
                <a:solidFill>
                  <a:srgbClr val="000000"/>
                </a:solidFill>
              </a:rPr>
              <a:t>Nemzeti Digitalizációs Stratégia  </a:t>
            </a:r>
            <a:r>
              <a:rPr lang="hu-HU" sz="1600" b="1" dirty="0">
                <a:solidFill>
                  <a:srgbClr val="0070C0"/>
                </a:solidFill>
              </a:rPr>
              <a:t>https://kormany.hu/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98DD3D1-65BB-44DC-ACFD-03DFC634F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5007"/>
            <a:ext cx="8539480" cy="4096609"/>
          </a:xfrm>
        </p:spPr>
        <p:txBody>
          <a:bodyPr/>
          <a:lstStyle/>
          <a:p>
            <a:pPr marL="0" indent="0">
              <a:buNone/>
            </a:pPr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CEA4C446-8ED8-48D7-AA1D-BE9BA73DB7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" y="1296383"/>
            <a:ext cx="9286240" cy="426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761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296161-2D71-4137-A896-4894DB90D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9098"/>
            <a:ext cx="10515600" cy="776748"/>
          </a:xfrm>
        </p:spPr>
        <p:txBody>
          <a:bodyPr>
            <a:normAutofit fontScale="90000"/>
          </a:bodyPr>
          <a:lstStyle/>
          <a:p>
            <a:r>
              <a:rPr lang="hu-HU" u="sng" dirty="0">
                <a:solidFill>
                  <a:srgbClr val="000000"/>
                </a:solidFill>
              </a:rPr>
              <a:t>DESI Eredmények -2021 (adatok: 2019-2020)</a:t>
            </a:r>
            <a:br>
              <a:rPr lang="hu-HU" u="sng" dirty="0"/>
            </a:br>
            <a:r>
              <a:rPr lang="hu-HU" sz="1600" b="1" dirty="0">
                <a:solidFill>
                  <a:srgbClr val="0070C0"/>
                </a:solidFill>
              </a:rPr>
              <a:t>https://digital-strategy.ec.europa.eu/en/policies/desi-hungary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69DBDD85-E920-4200-B292-79319F78EE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6480" y="1415846"/>
            <a:ext cx="9478645" cy="4332491"/>
          </a:xfrm>
        </p:spPr>
      </p:pic>
    </p:spTree>
    <p:extLst>
      <p:ext uri="{BB962C8B-B14F-4D97-AF65-F5344CB8AC3E}">
        <p14:creationId xmlns:p14="http://schemas.microsoft.com/office/powerpoint/2010/main" val="298530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60AB69F-8CD6-44C5-8981-098FB3365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2555"/>
            <a:ext cx="9144000" cy="2203678"/>
          </a:xfrm>
        </p:spPr>
        <p:txBody>
          <a:bodyPr/>
          <a:lstStyle/>
          <a:p>
            <a:r>
              <a:rPr lang="hu-HU" dirty="0"/>
              <a:t>Köszönöm a figyelmet!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AD5F512-1D7A-4F61-ACDC-9ECCCAE110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678308"/>
            <a:ext cx="2203343" cy="400795"/>
          </a:xfrm>
        </p:spPr>
        <p:txBody>
          <a:bodyPr>
            <a:normAutofit lnSpcReduction="10000"/>
          </a:bodyPr>
          <a:lstStyle/>
          <a:p>
            <a:r>
              <a:rPr lang="hu-HU" cap="none" dirty="0"/>
              <a:t>Elérhetőség: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052D213-09AB-41EC-AD6C-383FD57F6F1B}"/>
              </a:ext>
            </a:extLst>
          </p:cNvPr>
          <p:cNvSpPr txBox="1">
            <a:spLocks/>
          </p:cNvSpPr>
          <p:nvPr/>
        </p:nvSpPr>
        <p:spPr>
          <a:xfrm>
            <a:off x="3161285" y="2678308"/>
            <a:ext cx="4866468" cy="4007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SzPct val="130000"/>
              <a:buFont typeface="Wingdings" pitchFamily="2" charset="2"/>
              <a:buNone/>
              <a:defRPr sz="2400" kern="1200" cap="all" baseline="0">
                <a:solidFill>
                  <a:schemeClr val="tx2"/>
                </a:solidFill>
                <a:latin typeface="Roboto Light" panose="02000000000000000000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130000"/>
              <a:buFont typeface="Wingdings" pitchFamily="2" charset="2"/>
              <a:buNone/>
              <a:defRPr sz="2000" kern="1200" baseline="0">
                <a:solidFill>
                  <a:schemeClr val="tx1"/>
                </a:solidFill>
                <a:latin typeface="Roboto" panose="02000000000000000000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130000"/>
              <a:buFont typeface="Wingdings" pitchFamily="2" charset="2"/>
              <a:buNone/>
              <a:defRPr sz="1800" kern="1200" baseline="0">
                <a:solidFill>
                  <a:schemeClr val="tx1"/>
                </a:solidFill>
                <a:latin typeface="Roboto" panose="02000000000000000000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130000"/>
              <a:buFont typeface="Wingdings" pitchFamily="2" charset="2"/>
              <a:buNone/>
              <a:defRPr sz="1600" kern="1200" baseline="0">
                <a:solidFill>
                  <a:schemeClr val="tx1"/>
                </a:solidFill>
                <a:latin typeface="Roboto" panose="02000000000000000000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130000"/>
              <a:buFont typeface="Wingdings" pitchFamily="2" charset="2"/>
              <a:buNone/>
              <a:defRPr sz="1600" kern="1200" baseline="0">
                <a:solidFill>
                  <a:schemeClr val="tx1"/>
                </a:solidFill>
                <a:latin typeface="Roboto" panose="02000000000000000000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cap="none" dirty="0">
                <a:solidFill>
                  <a:schemeClr val="bg1"/>
                </a:solidFill>
              </a:rPr>
              <a:t>    dszfmk@djnkft.hu </a:t>
            </a:r>
          </a:p>
        </p:txBody>
      </p:sp>
    </p:spTree>
    <p:extLst>
      <p:ext uri="{BB962C8B-B14F-4D97-AF65-F5344CB8AC3E}">
        <p14:creationId xmlns:p14="http://schemas.microsoft.com/office/powerpoint/2010/main" val="2569574337"/>
      </p:ext>
    </p:extLst>
  </p:cSld>
  <p:clrMapOvr>
    <a:masterClrMapping/>
  </p:clrMapOvr>
</p:sld>
</file>

<file path=ppt/theme/theme1.xml><?xml version="1.0" encoding="utf-8"?>
<a:theme xmlns:a="http://schemas.openxmlformats.org/drawingml/2006/main" name="djp_theme">
  <a:themeElements>
    <a:clrScheme name="djp 1">
      <a:dk1>
        <a:srgbClr val="3F484D"/>
      </a:dk1>
      <a:lt1>
        <a:srgbClr val="FFFFFF"/>
      </a:lt1>
      <a:dk2>
        <a:srgbClr val="3F484D"/>
      </a:dk2>
      <a:lt2>
        <a:srgbClr val="EFEFEF"/>
      </a:lt2>
      <a:accent1>
        <a:srgbClr val="262050"/>
      </a:accent1>
      <a:accent2>
        <a:srgbClr val="06AB71"/>
      </a:accent2>
      <a:accent3>
        <a:srgbClr val="EB0A32"/>
      </a:accent3>
      <a:accent4>
        <a:srgbClr val="68C0ED"/>
      </a:accent4>
      <a:accent5>
        <a:srgbClr val="8F8F92"/>
      </a:accent5>
      <a:accent6>
        <a:srgbClr val="3F484D"/>
      </a:accent6>
      <a:hlink>
        <a:srgbClr val="68C0ED"/>
      </a:hlink>
      <a:folHlink>
        <a:srgbClr val="68C0E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jp_ppt_sablon_20210917" id="{6FEB12F1-6EB4-1C44-99D5-434863A0D9B9}" vid="{0B9F55EF-D2FA-A14A-8CE3-A29B44B7F4C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886E3C0D227D14A91EC55D26F1EFEDD" ma:contentTypeVersion="14" ma:contentTypeDescription="Új dokumentum létrehozása." ma:contentTypeScope="" ma:versionID="c408c4268f0ac7b92da20794c8db54a2">
  <xsd:schema xmlns:xsd="http://www.w3.org/2001/XMLSchema" xmlns:xs="http://www.w3.org/2001/XMLSchema" xmlns:p="http://schemas.microsoft.com/office/2006/metadata/properties" xmlns:ns2="311e7baa-e752-4a4d-8ec9-b0a146266f76" xmlns:ns3="f03d997d-718e-44d7-a6f2-2936d784526f" targetNamespace="http://schemas.microsoft.com/office/2006/metadata/properties" ma:root="true" ma:fieldsID="0cf87ccbebdbb705529b9e98bda05139" ns2:_="" ns3:_="">
    <xsd:import namespace="311e7baa-e752-4a4d-8ec9-b0a146266f76"/>
    <xsd:import namespace="f03d997d-718e-44d7-a6f2-2936d78452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1e7baa-e752-4a4d-8ec9-b0a146266f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Láttamozási állapot" ma:internalName="L_x00e1_ttamoz_x00e1_si_x0020__x00e1_llapot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3d997d-718e-44d7-a6f2-2936d784526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Résztvevők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Megosztva részletekkel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311e7baa-e752-4a4d-8ec9-b0a146266f76" xsi:nil="true"/>
  </documentManagement>
</p:properties>
</file>

<file path=customXml/itemProps1.xml><?xml version="1.0" encoding="utf-8"?>
<ds:datastoreItem xmlns:ds="http://schemas.openxmlformats.org/officeDocument/2006/customXml" ds:itemID="{2AA36948-7907-43F2-BC28-171205F72FC6}">
  <ds:schemaRefs>
    <ds:schemaRef ds:uri="311e7baa-e752-4a4d-8ec9-b0a146266f76"/>
    <ds:schemaRef ds:uri="f03d997d-718e-44d7-a6f2-2936d784526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162256D-E3EB-4825-902E-83A0396E70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B49804-7F69-4EA0-AF56-1DBCE28C168F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311e7baa-e752-4a4d-8ec9-b0a146266f76"/>
    <ds:schemaRef ds:uri="f03d997d-718e-44d7-a6f2-2936d784526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djp_ppt_sablon (2)</Template>
  <TotalTime>477</TotalTime>
  <Words>546</Words>
  <Application>Microsoft Office PowerPoint</Application>
  <PresentationFormat>Szélesvásznú</PresentationFormat>
  <Paragraphs>41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Calibri Regular</vt:lpstr>
      <vt:lpstr>Roboto</vt:lpstr>
      <vt:lpstr>Roboto Light</vt:lpstr>
      <vt:lpstr>Wingdings</vt:lpstr>
      <vt:lpstr>djp_theme</vt:lpstr>
      <vt:lpstr>Digitalizáció és munkaerőpiac –  a stratégiai célok bemutatása- DOS-DMP-NDS-DESI     1.   </vt:lpstr>
      <vt:lpstr>Stratégiai célok bemutatása: digitális munkaerőpiac- versenyképes, friss tudás</vt:lpstr>
      <vt:lpstr>Digitális Oktatási Stratégia https://digitalisjoletprogram.hu/hu/tartalom/dos-magyarorszag-digitalis-oktatasi-strategiaja</vt:lpstr>
      <vt:lpstr>Digitális Munkaerő Program   https://digitalisjoletprogram.hu/hu/tartalom/dmp-digitalis-munkaero-program</vt:lpstr>
      <vt:lpstr>Digitális évtized- Digitális Iránytű-2030 https://ec.europa.eu/info/strategy/priorities-2019-2024/europe-fit-digital-age/europes-digital-decade-digital-targets-2030_hu</vt:lpstr>
      <vt:lpstr>Nemzeti Digitalizációs Stratégia  https://kormany.hu/</vt:lpstr>
      <vt:lpstr>DESI Eredmények -2021 (adatok: 2019-2020) https://digital-strategy.ec.europa.eu/en/policies/desi-hungary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Szász Judit</dc:creator>
  <cp:lastModifiedBy>Böszörményi Anna</cp:lastModifiedBy>
  <cp:revision>35</cp:revision>
  <dcterms:created xsi:type="dcterms:W3CDTF">2021-11-02T08:30:05Z</dcterms:created>
  <dcterms:modified xsi:type="dcterms:W3CDTF">2021-11-29T11:17:27Z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0x0101008886E3C0D227D14A91EC55D26F1EFEDD</vt:lpwstr>
  </property>
</Properties>
</file>