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9" r:id="rId6"/>
    <p:sldId id="260" r:id="rId7"/>
    <p:sldId id="262" r:id="rId8"/>
    <p:sldId id="263" r:id="rId9"/>
    <p:sldId id="257" r:id="rId10"/>
    <p:sldId id="261" r:id="rId11"/>
    <p:sldId id="264" r:id="rId12"/>
    <p:sldId id="266" r:id="rId13"/>
    <p:sldId id="267" r:id="rId14"/>
    <p:sldId id="265" r:id="rId15"/>
    <p:sldId id="269" r:id="rId16"/>
    <p:sldId id="268" r:id="rId17"/>
    <p:sldId id="270" r:id="rId18"/>
    <p:sldId id="271" r:id="rId19"/>
    <p:sldId id="258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150"/>
    <a:srgbClr val="E7E5E5"/>
    <a:srgbClr val="68C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0"/>
    <p:restoredTop sz="94607"/>
  </p:normalViewPr>
  <p:slideViewPr>
    <p:cSldViewPr snapToGrid="0" snapToObjects="1">
      <p:cViewPr varScale="1">
        <p:scale>
          <a:sx n="114" d="100"/>
          <a:sy n="114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5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635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28336"/>
        <c:axId val="1043865472"/>
      </c:line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/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728336"/>
        <c:axId val="1043865472"/>
      </c:bar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8D1C2-FAFB-435F-8FDA-06658B0CD9F4}" type="doc">
      <dgm:prSet loTypeId="urn:microsoft.com/office/officeart/2005/8/layout/arrow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6B3064FF-D9BB-4278-AFB8-7FC7FB636DF7}">
      <dgm:prSet phldrT="[Szöveg]"/>
      <dgm:spPr/>
      <dgm:t>
        <a:bodyPr/>
        <a:lstStyle/>
        <a:p>
          <a:endParaRPr lang="hu-HU" dirty="0"/>
        </a:p>
        <a:p>
          <a:endParaRPr lang="hu-HU" dirty="0"/>
        </a:p>
      </dgm:t>
    </dgm:pt>
    <dgm:pt modelId="{9E3A7619-0029-4523-9F97-77E352233335}" type="parTrans" cxnId="{5B660B3D-8D16-4B95-86E8-356AA1B8887C}">
      <dgm:prSet/>
      <dgm:spPr/>
      <dgm:t>
        <a:bodyPr/>
        <a:lstStyle/>
        <a:p>
          <a:endParaRPr lang="hu-HU"/>
        </a:p>
      </dgm:t>
    </dgm:pt>
    <dgm:pt modelId="{47B8F1CF-438C-46E6-A909-3ED0E26CED16}" type="sibTrans" cxnId="{5B660B3D-8D16-4B95-86E8-356AA1B8887C}">
      <dgm:prSet/>
      <dgm:spPr/>
      <dgm:t>
        <a:bodyPr/>
        <a:lstStyle/>
        <a:p>
          <a:endParaRPr lang="hu-HU"/>
        </a:p>
      </dgm:t>
    </dgm:pt>
    <dgm:pt modelId="{78037690-A65D-406D-95AC-2E405D83EAF8}">
      <dgm:prSet phldrT="[Szöveg]"/>
      <dgm:spPr/>
      <dgm:t>
        <a:bodyPr/>
        <a:lstStyle/>
        <a:p>
          <a:endParaRPr lang="hu-HU" dirty="0"/>
        </a:p>
        <a:p>
          <a:endParaRPr lang="hu-HU" dirty="0"/>
        </a:p>
      </dgm:t>
    </dgm:pt>
    <dgm:pt modelId="{C7BF663B-461F-421C-9104-AC65D2635468}" type="parTrans" cxnId="{E2ECBE57-C63E-4C5E-9347-7BF25AB3C618}">
      <dgm:prSet/>
      <dgm:spPr/>
      <dgm:t>
        <a:bodyPr/>
        <a:lstStyle/>
        <a:p>
          <a:endParaRPr lang="hu-HU"/>
        </a:p>
      </dgm:t>
    </dgm:pt>
    <dgm:pt modelId="{02DA33F1-D279-490C-B2F3-21B4C4BAB416}" type="sibTrans" cxnId="{E2ECBE57-C63E-4C5E-9347-7BF25AB3C618}">
      <dgm:prSet/>
      <dgm:spPr/>
      <dgm:t>
        <a:bodyPr/>
        <a:lstStyle/>
        <a:p>
          <a:endParaRPr lang="hu-HU"/>
        </a:p>
      </dgm:t>
    </dgm:pt>
    <dgm:pt modelId="{C3D8A0E8-4A1C-4461-B024-D02AC226BDA4}" type="pres">
      <dgm:prSet presAssocID="{BC78D1C2-FAFB-435F-8FDA-06658B0CD9F4}" presName="compositeShape" presStyleCnt="0">
        <dgm:presLayoutVars>
          <dgm:chMax val="2"/>
          <dgm:dir/>
          <dgm:resizeHandles val="exact"/>
        </dgm:presLayoutVars>
      </dgm:prSet>
      <dgm:spPr/>
    </dgm:pt>
    <dgm:pt modelId="{7A55CC54-FC79-465D-A0F7-9478282854D1}" type="pres">
      <dgm:prSet presAssocID="{BC78D1C2-FAFB-435F-8FDA-06658B0CD9F4}" presName="divider" presStyleLbl="fgShp" presStyleIdx="0" presStyleCnt="1"/>
      <dgm:spPr/>
    </dgm:pt>
    <dgm:pt modelId="{DABB6AA0-2CDB-43CE-90CA-E22B1C4FB4EF}" type="pres">
      <dgm:prSet presAssocID="{6B3064FF-D9BB-4278-AFB8-7FC7FB636DF7}" presName="downArrow" presStyleLbl="node1" presStyleIdx="0" presStyleCnt="2"/>
      <dgm:spPr/>
    </dgm:pt>
    <dgm:pt modelId="{6A320E4B-351A-4D4D-90BD-09B7BBBA828E}" type="pres">
      <dgm:prSet presAssocID="{6B3064FF-D9BB-4278-AFB8-7FC7FB636DF7}" presName="downArrowText" presStyleLbl="revTx" presStyleIdx="0" presStyleCnt="2">
        <dgm:presLayoutVars>
          <dgm:bulletEnabled val="1"/>
        </dgm:presLayoutVars>
      </dgm:prSet>
      <dgm:spPr/>
    </dgm:pt>
    <dgm:pt modelId="{2A554F14-401B-4E4D-8846-0D388B30C7CB}" type="pres">
      <dgm:prSet presAssocID="{78037690-A65D-406D-95AC-2E405D83EAF8}" presName="upArrow" presStyleLbl="node1" presStyleIdx="1" presStyleCnt="2"/>
      <dgm:spPr/>
    </dgm:pt>
    <dgm:pt modelId="{3635761C-37A2-48DA-87BF-6A6A589EA70C}" type="pres">
      <dgm:prSet presAssocID="{78037690-A65D-406D-95AC-2E405D83EAF8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6DD3153B-2280-44FC-9DE4-385AC1CBD66A}" type="presOf" srcId="{6B3064FF-D9BB-4278-AFB8-7FC7FB636DF7}" destId="{6A320E4B-351A-4D4D-90BD-09B7BBBA828E}" srcOrd="0" destOrd="0" presId="urn:microsoft.com/office/officeart/2005/8/layout/arrow3"/>
    <dgm:cxn modelId="{5B660B3D-8D16-4B95-86E8-356AA1B8887C}" srcId="{BC78D1C2-FAFB-435F-8FDA-06658B0CD9F4}" destId="{6B3064FF-D9BB-4278-AFB8-7FC7FB636DF7}" srcOrd="0" destOrd="0" parTransId="{9E3A7619-0029-4523-9F97-77E352233335}" sibTransId="{47B8F1CF-438C-46E6-A909-3ED0E26CED16}"/>
    <dgm:cxn modelId="{E2ECBE57-C63E-4C5E-9347-7BF25AB3C618}" srcId="{BC78D1C2-FAFB-435F-8FDA-06658B0CD9F4}" destId="{78037690-A65D-406D-95AC-2E405D83EAF8}" srcOrd="1" destOrd="0" parTransId="{C7BF663B-461F-421C-9104-AC65D2635468}" sibTransId="{02DA33F1-D279-490C-B2F3-21B4C4BAB416}"/>
    <dgm:cxn modelId="{1AD0167B-1386-4A75-A43A-0B580F8F0C19}" type="presOf" srcId="{BC78D1C2-FAFB-435F-8FDA-06658B0CD9F4}" destId="{C3D8A0E8-4A1C-4461-B024-D02AC226BDA4}" srcOrd="0" destOrd="0" presId="urn:microsoft.com/office/officeart/2005/8/layout/arrow3"/>
    <dgm:cxn modelId="{098A30D5-88D0-4516-8B25-E771F20B2B91}" type="presOf" srcId="{78037690-A65D-406D-95AC-2E405D83EAF8}" destId="{3635761C-37A2-48DA-87BF-6A6A589EA70C}" srcOrd="0" destOrd="0" presId="urn:microsoft.com/office/officeart/2005/8/layout/arrow3"/>
    <dgm:cxn modelId="{5A4B6BCC-15AB-4DAF-B915-FD3754A48628}" type="presParOf" srcId="{C3D8A0E8-4A1C-4461-B024-D02AC226BDA4}" destId="{7A55CC54-FC79-465D-A0F7-9478282854D1}" srcOrd="0" destOrd="0" presId="urn:microsoft.com/office/officeart/2005/8/layout/arrow3"/>
    <dgm:cxn modelId="{E1810E45-B35A-446B-993D-F60EDE5F4CA2}" type="presParOf" srcId="{C3D8A0E8-4A1C-4461-B024-D02AC226BDA4}" destId="{DABB6AA0-2CDB-43CE-90CA-E22B1C4FB4EF}" srcOrd="1" destOrd="0" presId="urn:microsoft.com/office/officeart/2005/8/layout/arrow3"/>
    <dgm:cxn modelId="{EA3E0C2F-C785-45A5-B2FD-89B031812D3D}" type="presParOf" srcId="{C3D8A0E8-4A1C-4461-B024-D02AC226BDA4}" destId="{6A320E4B-351A-4D4D-90BD-09B7BBBA828E}" srcOrd="2" destOrd="0" presId="urn:microsoft.com/office/officeart/2005/8/layout/arrow3"/>
    <dgm:cxn modelId="{7EA63ACA-1B3D-4DB7-9242-495159F6AD38}" type="presParOf" srcId="{C3D8A0E8-4A1C-4461-B024-D02AC226BDA4}" destId="{2A554F14-401B-4E4D-8846-0D388B30C7CB}" srcOrd="3" destOrd="0" presId="urn:microsoft.com/office/officeart/2005/8/layout/arrow3"/>
    <dgm:cxn modelId="{15298A44-2EB4-46ED-853F-12F9BC852413}" type="presParOf" srcId="{C3D8A0E8-4A1C-4461-B024-D02AC226BDA4}" destId="{3635761C-37A2-48DA-87BF-6A6A589EA70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C07E46-7807-40D1-8E6B-BFC7505452F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737A0-8EC9-4DC9-8E19-7CA1CCEA2FA8}">
      <dgm:prSet phldrT="[Szöveg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000" dirty="0">
              <a:latin typeface="Roboto" panose="02000000000000000000" pitchFamily="2" charset="0"/>
              <a:ea typeface="Roboto" panose="02000000000000000000" pitchFamily="2" charset="0"/>
            </a:rPr>
            <a:t>Formális tanulás</a:t>
          </a:r>
        </a:p>
      </dgm:t>
    </dgm:pt>
    <dgm:pt modelId="{FF47E74C-CA90-4CBD-BBFA-06E214C377B8}" type="parTrans" cxnId="{17E3C034-3990-4449-8DEF-E9944DEA6D34}">
      <dgm:prSet/>
      <dgm:spPr/>
      <dgm:t>
        <a:bodyPr/>
        <a:lstStyle/>
        <a:p>
          <a:endParaRPr lang="hu-HU"/>
        </a:p>
      </dgm:t>
    </dgm:pt>
    <dgm:pt modelId="{4AB30A52-5D99-4477-92C9-2D8834C19EEE}" type="sibTrans" cxnId="{17E3C034-3990-4449-8DEF-E9944DEA6D34}">
      <dgm:prSet/>
      <dgm:spPr/>
      <dgm:t>
        <a:bodyPr/>
        <a:lstStyle/>
        <a:p>
          <a:endParaRPr lang="hu-HU"/>
        </a:p>
      </dgm:t>
    </dgm:pt>
    <dgm:pt modelId="{94409469-2139-4753-AD81-D39B06B137CF}">
      <dgm:prSet phldrT="[Szöveg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000">
              <a:latin typeface="Roboto" panose="02000000000000000000" pitchFamily="2" charset="0"/>
              <a:ea typeface="Roboto" panose="02000000000000000000" pitchFamily="2" charset="0"/>
            </a:rPr>
            <a:t>Nem formális tanulás</a:t>
          </a:r>
        </a:p>
      </dgm:t>
    </dgm:pt>
    <dgm:pt modelId="{D7B6F06A-2BA7-48C8-B86C-56ABD1A8AAF8}" type="parTrans" cxnId="{F4FF959B-DE2A-4092-9FC7-29839D49ED4A}">
      <dgm:prSet/>
      <dgm:spPr/>
      <dgm:t>
        <a:bodyPr/>
        <a:lstStyle/>
        <a:p>
          <a:endParaRPr lang="hu-HU"/>
        </a:p>
      </dgm:t>
    </dgm:pt>
    <dgm:pt modelId="{C0118DF8-A880-44C6-BBBD-AABA001DBA82}" type="sibTrans" cxnId="{F4FF959B-DE2A-4092-9FC7-29839D49ED4A}">
      <dgm:prSet/>
      <dgm:spPr/>
      <dgm:t>
        <a:bodyPr/>
        <a:lstStyle/>
        <a:p>
          <a:endParaRPr lang="hu-HU"/>
        </a:p>
      </dgm:t>
    </dgm:pt>
    <dgm:pt modelId="{22D2E5D4-A8B2-4ADB-8799-6930EB91D1DF}">
      <dgm:prSet phldrT="[Szöveg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000">
              <a:latin typeface="Roboto" panose="02000000000000000000" pitchFamily="2" charset="0"/>
              <a:ea typeface="Roboto" panose="02000000000000000000" pitchFamily="2" charset="0"/>
            </a:rPr>
            <a:t>Informális tanulás</a:t>
          </a:r>
        </a:p>
      </dgm:t>
    </dgm:pt>
    <dgm:pt modelId="{D24E8EA8-8026-4F0D-A0EA-4A4055B1BA9D}" type="parTrans" cxnId="{65223DB1-62A6-4F33-B2BD-7CB1DAD3A1E6}">
      <dgm:prSet/>
      <dgm:spPr/>
      <dgm:t>
        <a:bodyPr/>
        <a:lstStyle/>
        <a:p>
          <a:endParaRPr lang="hu-HU"/>
        </a:p>
      </dgm:t>
    </dgm:pt>
    <dgm:pt modelId="{CC509F05-85DE-4CA5-9F8E-42EDAC23F85C}" type="sibTrans" cxnId="{65223DB1-62A6-4F33-B2BD-7CB1DAD3A1E6}">
      <dgm:prSet/>
      <dgm:spPr/>
      <dgm:t>
        <a:bodyPr/>
        <a:lstStyle/>
        <a:p>
          <a:endParaRPr lang="hu-HU"/>
        </a:p>
      </dgm:t>
    </dgm:pt>
    <dgm:pt modelId="{ABE7F273-FB21-44B4-A0C0-C5D9D23DBD08}" type="pres">
      <dgm:prSet presAssocID="{7CC07E46-7807-40D1-8E6B-BFC7505452F9}" presName="linearFlow" presStyleCnt="0">
        <dgm:presLayoutVars>
          <dgm:dir/>
          <dgm:resizeHandles val="exact"/>
        </dgm:presLayoutVars>
      </dgm:prSet>
      <dgm:spPr/>
    </dgm:pt>
    <dgm:pt modelId="{B04D7696-4435-4047-BADF-0BFFF1748098}" type="pres">
      <dgm:prSet presAssocID="{23A737A0-8EC9-4DC9-8E19-7CA1CCEA2FA8}" presName="composite" presStyleCnt="0"/>
      <dgm:spPr/>
    </dgm:pt>
    <dgm:pt modelId="{FE84B9CE-FD92-42C6-8EF1-C5A6105AA3ED}" type="pres">
      <dgm:prSet presAssocID="{23A737A0-8EC9-4DC9-8E19-7CA1CCEA2FA8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69480F7-450A-42E6-A8E7-79F8EFC7DBA1}" type="pres">
      <dgm:prSet presAssocID="{23A737A0-8EC9-4DC9-8E19-7CA1CCEA2FA8}" presName="txShp" presStyleLbl="node1" presStyleIdx="0" presStyleCnt="3" custScaleY="47597">
        <dgm:presLayoutVars>
          <dgm:bulletEnabled val="1"/>
        </dgm:presLayoutVars>
      </dgm:prSet>
      <dgm:spPr/>
    </dgm:pt>
    <dgm:pt modelId="{1373BDB9-8CD7-4F3C-8263-32CFA6C0F3D2}" type="pres">
      <dgm:prSet presAssocID="{4AB30A52-5D99-4477-92C9-2D8834C19EEE}" presName="spacing" presStyleCnt="0"/>
      <dgm:spPr/>
    </dgm:pt>
    <dgm:pt modelId="{0045A948-F953-4C51-B16E-3486FAE73F96}" type="pres">
      <dgm:prSet presAssocID="{94409469-2139-4753-AD81-D39B06B137CF}" presName="composite" presStyleCnt="0"/>
      <dgm:spPr/>
    </dgm:pt>
    <dgm:pt modelId="{3C66B5F0-2940-49F1-84DD-1D1525613EC6}" type="pres">
      <dgm:prSet presAssocID="{94409469-2139-4753-AD81-D39B06B137C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EA7DC7AF-7F41-464A-A989-7E3107A7F6CA}" type="pres">
      <dgm:prSet presAssocID="{94409469-2139-4753-AD81-D39B06B137CF}" presName="txShp" presStyleLbl="node1" presStyleIdx="1" presStyleCnt="3" custScaleY="47597">
        <dgm:presLayoutVars>
          <dgm:bulletEnabled val="1"/>
        </dgm:presLayoutVars>
      </dgm:prSet>
      <dgm:spPr/>
    </dgm:pt>
    <dgm:pt modelId="{532166C4-28CE-4517-BA15-4052026D71D7}" type="pres">
      <dgm:prSet presAssocID="{C0118DF8-A880-44C6-BBBD-AABA001DBA82}" presName="spacing" presStyleCnt="0"/>
      <dgm:spPr/>
    </dgm:pt>
    <dgm:pt modelId="{4AA5404D-9D93-4006-863B-DC8AFB3F41D8}" type="pres">
      <dgm:prSet presAssocID="{22D2E5D4-A8B2-4ADB-8799-6930EB91D1DF}" presName="composite" presStyleCnt="0"/>
      <dgm:spPr/>
    </dgm:pt>
    <dgm:pt modelId="{95566AE8-5FF0-4CA8-B6A3-66ADB5246699}" type="pres">
      <dgm:prSet presAssocID="{22D2E5D4-A8B2-4ADB-8799-6930EB91D1D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A1580ED7-C387-4904-98DB-99F805644CC4}" type="pres">
      <dgm:prSet presAssocID="{22D2E5D4-A8B2-4ADB-8799-6930EB91D1DF}" presName="txShp" presStyleLbl="node1" presStyleIdx="2" presStyleCnt="3" custScaleY="47597">
        <dgm:presLayoutVars>
          <dgm:bulletEnabled val="1"/>
        </dgm:presLayoutVars>
      </dgm:prSet>
      <dgm:spPr/>
    </dgm:pt>
  </dgm:ptLst>
  <dgm:cxnLst>
    <dgm:cxn modelId="{CCF05D30-006C-4BB3-A904-9D51F314CB13}" type="presOf" srcId="{94409469-2139-4753-AD81-D39B06B137CF}" destId="{EA7DC7AF-7F41-464A-A989-7E3107A7F6CA}" srcOrd="0" destOrd="0" presId="urn:microsoft.com/office/officeart/2005/8/layout/vList3"/>
    <dgm:cxn modelId="{17E3C034-3990-4449-8DEF-E9944DEA6D34}" srcId="{7CC07E46-7807-40D1-8E6B-BFC7505452F9}" destId="{23A737A0-8EC9-4DC9-8E19-7CA1CCEA2FA8}" srcOrd="0" destOrd="0" parTransId="{FF47E74C-CA90-4CBD-BBFA-06E214C377B8}" sibTransId="{4AB30A52-5D99-4477-92C9-2D8834C19EEE}"/>
    <dgm:cxn modelId="{2B69056F-04F6-4742-B454-AF22B78743FE}" type="presOf" srcId="{23A737A0-8EC9-4DC9-8E19-7CA1CCEA2FA8}" destId="{D69480F7-450A-42E6-A8E7-79F8EFC7DBA1}" srcOrd="0" destOrd="0" presId="urn:microsoft.com/office/officeart/2005/8/layout/vList3"/>
    <dgm:cxn modelId="{8FEC5295-7EF7-4FC3-AACF-7C4D100850AB}" type="presOf" srcId="{22D2E5D4-A8B2-4ADB-8799-6930EB91D1DF}" destId="{A1580ED7-C387-4904-98DB-99F805644CC4}" srcOrd="0" destOrd="0" presId="urn:microsoft.com/office/officeart/2005/8/layout/vList3"/>
    <dgm:cxn modelId="{0031D898-98A3-4714-B53C-9160AB82E7EB}" type="presOf" srcId="{7CC07E46-7807-40D1-8E6B-BFC7505452F9}" destId="{ABE7F273-FB21-44B4-A0C0-C5D9D23DBD08}" srcOrd="0" destOrd="0" presId="urn:microsoft.com/office/officeart/2005/8/layout/vList3"/>
    <dgm:cxn modelId="{F4FF959B-DE2A-4092-9FC7-29839D49ED4A}" srcId="{7CC07E46-7807-40D1-8E6B-BFC7505452F9}" destId="{94409469-2139-4753-AD81-D39B06B137CF}" srcOrd="1" destOrd="0" parTransId="{D7B6F06A-2BA7-48C8-B86C-56ABD1A8AAF8}" sibTransId="{C0118DF8-A880-44C6-BBBD-AABA001DBA82}"/>
    <dgm:cxn modelId="{65223DB1-62A6-4F33-B2BD-7CB1DAD3A1E6}" srcId="{7CC07E46-7807-40D1-8E6B-BFC7505452F9}" destId="{22D2E5D4-A8B2-4ADB-8799-6930EB91D1DF}" srcOrd="2" destOrd="0" parTransId="{D24E8EA8-8026-4F0D-A0EA-4A4055B1BA9D}" sibTransId="{CC509F05-85DE-4CA5-9F8E-42EDAC23F85C}"/>
    <dgm:cxn modelId="{11977315-F055-49C6-9CD2-986CF057736C}" type="presParOf" srcId="{ABE7F273-FB21-44B4-A0C0-C5D9D23DBD08}" destId="{B04D7696-4435-4047-BADF-0BFFF1748098}" srcOrd="0" destOrd="0" presId="urn:microsoft.com/office/officeart/2005/8/layout/vList3"/>
    <dgm:cxn modelId="{6D18BA85-6EF2-491D-910C-D86EA0092CCF}" type="presParOf" srcId="{B04D7696-4435-4047-BADF-0BFFF1748098}" destId="{FE84B9CE-FD92-42C6-8EF1-C5A6105AA3ED}" srcOrd="0" destOrd="0" presId="urn:microsoft.com/office/officeart/2005/8/layout/vList3"/>
    <dgm:cxn modelId="{5BFFC06D-1D45-450C-9CBD-ADD61A2F7EC1}" type="presParOf" srcId="{B04D7696-4435-4047-BADF-0BFFF1748098}" destId="{D69480F7-450A-42E6-A8E7-79F8EFC7DBA1}" srcOrd="1" destOrd="0" presId="urn:microsoft.com/office/officeart/2005/8/layout/vList3"/>
    <dgm:cxn modelId="{3FA57849-508B-435F-B20A-9072AD17E891}" type="presParOf" srcId="{ABE7F273-FB21-44B4-A0C0-C5D9D23DBD08}" destId="{1373BDB9-8CD7-4F3C-8263-32CFA6C0F3D2}" srcOrd="1" destOrd="0" presId="urn:microsoft.com/office/officeart/2005/8/layout/vList3"/>
    <dgm:cxn modelId="{41FC4BDF-C1B3-4CBF-9A9F-B36489AD7C63}" type="presParOf" srcId="{ABE7F273-FB21-44B4-A0C0-C5D9D23DBD08}" destId="{0045A948-F953-4C51-B16E-3486FAE73F96}" srcOrd="2" destOrd="0" presId="urn:microsoft.com/office/officeart/2005/8/layout/vList3"/>
    <dgm:cxn modelId="{6662039D-199A-4E07-AD1D-2436BBE17357}" type="presParOf" srcId="{0045A948-F953-4C51-B16E-3486FAE73F96}" destId="{3C66B5F0-2940-49F1-84DD-1D1525613EC6}" srcOrd="0" destOrd="0" presId="urn:microsoft.com/office/officeart/2005/8/layout/vList3"/>
    <dgm:cxn modelId="{B4A3A87B-A102-425D-A2E8-CA92A0C1636F}" type="presParOf" srcId="{0045A948-F953-4C51-B16E-3486FAE73F96}" destId="{EA7DC7AF-7F41-464A-A989-7E3107A7F6CA}" srcOrd="1" destOrd="0" presId="urn:microsoft.com/office/officeart/2005/8/layout/vList3"/>
    <dgm:cxn modelId="{1E143E6A-F5DD-4066-B52D-2C438DC57E2C}" type="presParOf" srcId="{ABE7F273-FB21-44B4-A0C0-C5D9D23DBD08}" destId="{532166C4-28CE-4517-BA15-4052026D71D7}" srcOrd="3" destOrd="0" presId="urn:microsoft.com/office/officeart/2005/8/layout/vList3"/>
    <dgm:cxn modelId="{851E43E2-61A2-4A7D-90FD-14D04FE367B3}" type="presParOf" srcId="{ABE7F273-FB21-44B4-A0C0-C5D9D23DBD08}" destId="{4AA5404D-9D93-4006-863B-DC8AFB3F41D8}" srcOrd="4" destOrd="0" presId="urn:microsoft.com/office/officeart/2005/8/layout/vList3"/>
    <dgm:cxn modelId="{C05FF023-6BF5-4B98-A597-3710967567EE}" type="presParOf" srcId="{4AA5404D-9D93-4006-863B-DC8AFB3F41D8}" destId="{95566AE8-5FF0-4CA8-B6A3-66ADB5246699}" srcOrd="0" destOrd="0" presId="urn:microsoft.com/office/officeart/2005/8/layout/vList3"/>
    <dgm:cxn modelId="{FAD5633B-9F1B-49B7-8BED-0680D61310B4}" type="presParOf" srcId="{4AA5404D-9D93-4006-863B-DC8AFB3F41D8}" destId="{A1580ED7-C387-4904-98DB-99F805644C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5CC54-FC79-465D-A0F7-9478282854D1}">
      <dsp:nvSpPr>
        <dsp:cNvPr id="0" name=""/>
        <dsp:cNvSpPr/>
      </dsp:nvSpPr>
      <dsp:spPr>
        <a:xfrm rot="21300000">
          <a:off x="5638" y="382071"/>
          <a:ext cx="1826000" cy="209104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BB6AA0-2CDB-43CE-90CA-E22B1C4FB4EF}">
      <dsp:nvSpPr>
        <dsp:cNvPr id="0" name=""/>
        <dsp:cNvSpPr/>
      </dsp:nvSpPr>
      <dsp:spPr>
        <a:xfrm>
          <a:off x="220473" y="48662"/>
          <a:ext cx="551183" cy="389299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320E4B-351A-4D4D-90BD-09B7BBBA828E}">
      <dsp:nvSpPr>
        <dsp:cNvPr id="0" name=""/>
        <dsp:cNvSpPr/>
      </dsp:nvSpPr>
      <dsp:spPr>
        <a:xfrm>
          <a:off x="973756" y="0"/>
          <a:ext cx="587928" cy="40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 dirty="0"/>
        </a:p>
      </dsp:txBody>
      <dsp:txXfrm>
        <a:off x="973756" y="0"/>
        <a:ext cx="587928" cy="408764"/>
      </dsp:txXfrm>
    </dsp:sp>
    <dsp:sp modelId="{2A554F14-401B-4E4D-8846-0D388B30C7CB}">
      <dsp:nvSpPr>
        <dsp:cNvPr id="0" name=""/>
        <dsp:cNvSpPr/>
      </dsp:nvSpPr>
      <dsp:spPr>
        <a:xfrm>
          <a:off x="1065620" y="535286"/>
          <a:ext cx="551183" cy="389299"/>
        </a:xfrm>
        <a:prstGeom prst="upArrow">
          <a:avLst/>
        </a:prstGeom>
        <a:gradFill rotWithShape="0">
          <a:gsLst>
            <a:gs pos="0">
              <a:schemeClr val="accent3">
                <a:hueOff val="-8942140"/>
                <a:satOff val="-13127"/>
                <a:lumOff val="188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8942140"/>
                <a:satOff val="-13127"/>
                <a:lumOff val="188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8942140"/>
                <a:satOff val="-13127"/>
                <a:lumOff val="188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5761C-37A2-48DA-87BF-6A6A589EA70C}">
      <dsp:nvSpPr>
        <dsp:cNvPr id="0" name=""/>
        <dsp:cNvSpPr/>
      </dsp:nvSpPr>
      <dsp:spPr>
        <a:xfrm>
          <a:off x="275591" y="564483"/>
          <a:ext cx="587928" cy="40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 dirty="0"/>
        </a:p>
      </dsp:txBody>
      <dsp:txXfrm>
        <a:off x="275591" y="564483"/>
        <a:ext cx="587928" cy="408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480F7-450A-42E6-A8E7-79F8EFC7DBA1}">
      <dsp:nvSpPr>
        <dsp:cNvPr id="0" name=""/>
        <dsp:cNvSpPr/>
      </dsp:nvSpPr>
      <dsp:spPr>
        <a:xfrm rot="10800000">
          <a:off x="1023164" y="293488"/>
          <a:ext cx="2951121" cy="532775"/>
        </a:xfrm>
        <a:prstGeom prst="homePlat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360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Roboto" panose="02000000000000000000" pitchFamily="2" charset="0"/>
              <a:ea typeface="Roboto" panose="02000000000000000000" pitchFamily="2" charset="0"/>
            </a:rPr>
            <a:t>Formális tanulás</a:t>
          </a:r>
        </a:p>
      </dsp:txBody>
      <dsp:txXfrm rot="10800000">
        <a:off x="1156358" y="293488"/>
        <a:ext cx="2817927" cy="532775"/>
      </dsp:txXfrm>
    </dsp:sp>
    <dsp:sp modelId="{FE84B9CE-FD92-42C6-8EF1-C5A6105AA3ED}">
      <dsp:nvSpPr>
        <dsp:cNvPr id="0" name=""/>
        <dsp:cNvSpPr/>
      </dsp:nvSpPr>
      <dsp:spPr>
        <a:xfrm>
          <a:off x="463490" y="203"/>
          <a:ext cx="1119346" cy="11193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DC7AF-7F41-464A-A989-7E3107A7F6CA}">
      <dsp:nvSpPr>
        <dsp:cNvPr id="0" name=""/>
        <dsp:cNvSpPr/>
      </dsp:nvSpPr>
      <dsp:spPr>
        <a:xfrm rot="10800000">
          <a:off x="1023164" y="1746969"/>
          <a:ext cx="2951121" cy="532775"/>
        </a:xfrm>
        <a:prstGeom prst="homePlat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360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>
              <a:latin typeface="Roboto" panose="02000000000000000000" pitchFamily="2" charset="0"/>
              <a:ea typeface="Roboto" panose="02000000000000000000" pitchFamily="2" charset="0"/>
            </a:rPr>
            <a:t>Nem formális tanulás</a:t>
          </a:r>
        </a:p>
      </dsp:txBody>
      <dsp:txXfrm rot="10800000">
        <a:off x="1156358" y="1746969"/>
        <a:ext cx="2817927" cy="532775"/>
      </dsp:txXfrm>
    </dsp:sp>
    <dsp:sp modelId="{3C66B5F0-2940-49F1-84DD-1D1525613EC6}">
      <dsp:nvSpPr>
        <dsp:cNvPr id="0" name=""/>
        <dsp:cNvSpPr/>
      </dsp:nvSpPr>
      <dsp:spPr>
        <a:xfrm>
          <a:off x="463490" y="1453683"/>
          <a:ext cx="1119346" cy="111934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80ED7-C387-4904-98DB-99F805644CC4}">
      <dsp:nvSpPr>
        <dsp:cNvPr id="0" name=""/>
        <dsp:cNvSpPr/>
      </dsp:nvSpPr>
      <dsp:spPr>
        <a:xfrm rot="10800000">
          <a:off x="1023164" y="3200449"/>
          <a:ext cx="2951121" cy="532775"/>
        </a:xfrm>
        <a:prstGeom prst="homePlat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360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>
              <a:latin typeface="Roboto" panose="02000000000000000000" pitchFamily="2" charset="0"/>
              <a:ea typeface="Roboto" panose="02000000000000000000" pitchFamily="2" charset="0"/>
            </a:rPr>
            <a:t>Informális tanulás</a:t>
          </a:r>
        </a:p>
      </dsp:txBody>
      <dsp:txXfrm rot="10800000">
        <a:off x="1156358" y="3200449"/>
        <a:ext cx="2817927" cy="532775"/>
      </dsp:txXfrm>
    </dsp:sp>
    <dsp:sp modelId="{95566AE8-5FF0-4CA8-B6A3-66ADB5246699}">
      <dsp:nvSpPr>
        <dsp:cNvPr id="0" name=""/>
        <dsp:cNvSpPr/>
      </dsp:nvSpPr>
      <dsp:spPr>
        <a:xfrm>
          <a:off x="463490" y="2907163"/>
          <a:ext cx="1119346" cy="11193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6D321-333F-B64E-BD22-75F1A6A3E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Calibri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577A5-DB04-D14D-86AA-48C35FEEE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8AE2-5A70-8545-9BBD-5FFA416E962B}" type="datetimeFigureOut">
              <a:rPr lang="hu-HU" smtClean="0">
                <a:latin typeface="Calibri Regular"/>
              </a:rPr>
              <a:t>2021. 11. 30.</a:t>
            </a:fld>
            <a:endParaRPr lang="hu-HU" dirty="0">
              <a:latin typeface="Calibri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C72F1-D224-9945-8203-636614BBF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Calibri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1B18-AF74-994F-9341-CB4589DF2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63E8-FABC-B849-8D54-C8293E42EC40}" type="slidenum">
              <a:rPr lang="hu-HU" smtClean="0">
                <a:latin typeface="Calibri Regular"/>
              </a:rPr>
              <a:t>‹#›</a:t>
            </a:fld>
            <a:endParaRPr lang="hu-HU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4455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/>
              </a:defRPr>
            </a:lvl1pPr>
          </a:lstStyle>
          <a:p>
            <a:fld id="{9220DA22-E23F-2742-9DA2-94CAEFFF3319}" type="datetimeFigureOut">
              <a:rPr lang="hu-HU" smtClean="0"/>
              <a:pPr/>
              <a:t>2021. 11. 30.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/>
              </a:defRPr>
            </a:lvl1pPr>
          </a:lstStyle>
          <a:p>
            <a:fld id="{24217024-60A8-3B4E-A3D6-DC60ED2C9AB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264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9144000" cy="400795"/>
          </a:xfrm>
        </p:spPr>
        <p:txBody>
          <a:bodyPr/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Szerző</a:t>
            </a:r>
            <a:r>
              <a:rPr lang="en-US" dirty="0"/>
              <a:t> Neve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44969831"/>
              </p:ext>
            </p:extLst>
          </p:nvPr>
        </p:nvGraphicFramePr>
        <p:xfrm>
          <a:off x="587052" y="76076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22184A4-C33E-6443-B0A6-C02E46F00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CAD6A1-9F58-184A-BBB0-ECCAC4AFC1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374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3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65769659"/>
              </p:ext>
            </p:extLst>
          </p:nvPr>
        </p:nvGraphicFramePr>
        <p:xfrm>
          <a:off x="587052" y="72739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374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k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87215818"/>
              </p:ext>
            </p:extLst>
          </p:nvPr>
        </p:nvGraphicFramePr>
        <p:xfrm>
          <a:off x="587052" y="72739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4571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8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ő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9B31C-4237-C544-AD76-2D78D6D97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135" y="3469780"/>
            <a:ext cx="11125365" cy="533"/>
          </a:xfrm>
          <a:prstGeom prst="straightConnector1">
            <a:avLst/>
          </a:prstGeom>
          <a:ln w="25400">
            <a:solidFill>
              <a:srgbClr val="2621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E3C9BF-2CC0-F04B-B48B-96990D3F0B8E}"/>
              </a:ext>
            </a:extLst>
          </p:cNvPr>
          <p:cNvSpPr/>
          <p:nvPr userDrawn="1"/>
        </p:nvSpPr>
        <p:spPr>
          <a:xfrm>
            <a:off x="362073" y="1312013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E35EB-5589-6E45-B958-44238A178822}"/>
              </a:ext>
            </a:extLst>
          </p:cNvPr>
          <p:cNvSpPr/>
          <p:nvPr userDrawn="1"/>
        </p:nvSpPr>
        <p:spPr>
          <a:xfrm>
            <a:off x="4050186" y="3245982"/>
            <a:ext cx="448662" cy="4486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Calibri Regular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2C1E0-5B03-6B44-9D15-E328FC7FFA55}"/>
              </a:ext>
            </a:extLst>
          </p:cNvPr>
          <p:cNvCxnSpPr>
            <a:stCxn id="16" idx="2"/>
          </p:cNvCxnSpPr>
          <p:nvPr userDrawn="1"/>
        </p:nvCxnSpPr>
        <p:spPr>
          <a:xfrm flipH="1">
            <a:off x="1074592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D98D3-FF39-614A-BB96-A87CE5785B4B}"/>
              </a:ext>
            </a:extLst>
          </p:cNvPr>
          <p:cNvSpPr txBox="1"/>
          <p:nvPr userDrawn="1"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A550B-0566-084A-A4DE-522182E13DC3}"/>
              </a:ext>
            </a:extLst>
          </p:cNvPr>
          <p:cNvSpPr/>
          <p:nvPr userDrawn="1"/>
        </p:nvSpPr>
        <p:spPr>
          <a:xfrm>
            <a:off x="2429256" y="4203041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5135A1-2255-0E48-9867-79AC08B15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6650" y="3469780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A988D5-DB5F-BC4E-B8A9-6F46038F2E60}"/>
              </a:ext>
            </a:extLst>
          </p:cNvPr>
          <p:cNvSpPr txBox="1"/>
          <p:nvPr userDrawn="1"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AB543B-A3F4-2340-B619-1D33E9302238}"/>
              </a:ext>
            </a:extLst>
          </p:cNvPr>
          <p:cNvSpPr/>
          <p:nvPr userDrawn="1"/>
        </p:nvSpPr>
        <p:spPr>
          <a:xfrm>
            <a:off x="4628356" y="1312013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FFE02B-3469-6143-8F08-66E7A5DD5EB1}"/>
              </a:ext>
            </a:extLst>
          </p:cNvPr>
          <p:cNvCxnSpPr>
            <a:stCxn id="30" idx="2"/>
          </p:cNvCxnSpPr>
          <p:nvPr userDrawn="1"/>
        </p:nvCxnSpPr>
        <p:spPr>
          <a:xfrm flipH="1">
            <a:off x="5340875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3A6695-D1D7-D14C-AF4A-46371E404A51}"/>
              </a:ext>
            </a:extLst>
          </p:cNvPr>
          <p:cNvSpPr txBox="1"/>
          <p:nvPr userDrawn="1"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677704-B3B9-6F4E-8B1E-693EA0BF5DF4}"/>
              </a:ext>
            </a:extLst>
          </p:cNvPr>
          <p:cNvSpPr/>
          <p:nvPr userDrawn="1"/>
        </p:nvSpPr>
        <p:spPr>
          <a:xfrm>
            <a:off x="6684968" y="4203041"/>
            <a:ext cx="1425039" cy="1425039"/>
          </a:xfrm>
          <a:prstGeom prst="roundRect">
            <a:avLst/>
          </a:prstGeom>
          <a:solidFill>
            <a:srgbClr val="262150"/>
          </a:solidFill>
          <a:ln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D1DF9B-D3EB-534D-A178-022AF83D4B5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362" y="3469780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CA5BA0-4A11-E74E-A2BF-BD13884E19FB}"/>
              </a:ext>
            </a:extLst>
          </p:cNvPr>
          <p:cNvSpPr txBox="1"/>
          <p:nvPr userDrawn="1"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29794E6-D39B-0246-A99B-4F2DBD07BDF1}"/>
              </a:ext>
            </a:extLst>
          </p:cNvPr>
          <p:cNvSpPr/>
          <p:nvPr userDrawn="1"/>
        </p:nvSpPr>
        <p:spPr>
          <a:xfrm>
            <a:off x="8493242" y="1312013"/>
            <a:ext cx="1425039" cy="1425039"/>
          </a:xfrm>
          <a:prstGeom prst="roundRect">
            <a:avLst/>
          </a:prstGeom>
          <a:solidFill>
            <a:schemeClr val="accent1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27B4E3-362D-C04A-A149-AC7795EBBBAE}"/>
              </a:ext>
            </a:extLst>
          </p:cNvPr>
          <p:cNvCxnSpPr>
            <a:stCxn id="36" idx="2"/>
          </p:cNvCxnSpPr>
          <p:nvPr userDrawn="1"/>
        </p:nvCxnSpPr>
        <p:spPr>
          <a:xfrm flipH="1">
            <a:off x="9205761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C00C7E-D8FC-3A47-995B-1FEB01FE12F3}"/>
              </a:ext>
            </a:extLst>
          </p:cNvPr>
          <p:cNvSpPr txBox="1"/>
          <p:nvPr userDrawn="1"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00EBB-7581-5C49-A846-B1A90386E6E8}"/>
              </a:ext>
            </a:extLst>
          </p:cNvPr>
          <p:cNvSpPr txBox="1"/>
          <p:nvPr userDrawn="1"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baseline="0" dirty="0">
                <a:solidFill>
                  <a:schemeClr val="accent3"/>
                </a:solidFill>
                <a:latin typeface="Calibri Regular"/>
              </a:rPr>
              <a:t>Szöveg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72B533-CBDB-7649-ABFB-AB62A42B1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073" y="236192"/>
            <a:ext cx="10515600" cy="7762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07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zöveg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A7FC-1DB7-224E-A4BB-3F179F6E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414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490-95A7-5141-912D-824AB32AC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87167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8958-7DF9-6349-9E32-D28A32B31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416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2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és magyar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B79B-4316-504C-AD73-E282545BF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26C9-C6F4-034B-93BE-FDB463CA210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Kép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C0CD-F850-CB42-9A34-4F8C888194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22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80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2159000" cy="400795"/>
          </a:xfrm>
        </p:spPr>
        <p:txBody>
          <a:bodyPr/>
          <a:lstStyle>
            <a:lvl1pPr marL="0" indent="0" algn="l">
              <a:buNone/>
              <a:defRPr sz="2400" b="0" i="0" cap="none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Elérhetőségek</a:t>
            </a:r>
            <a:r>
              <a:rPr lang="en-US" dirty="0"/>
              <a:t>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134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77D5-89CF-024E-8F8F-88DE54DBB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86E-4058-D94A-8A3C-747E295FE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72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ejezetkezd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EF68-6C58-4C42-99F7-804086D5F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0373"/>
            <a:ext cx="10515600" cy="2578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36EE-0E79-5A41-BDF2-00691902E9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105588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alcíme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9D82-14A3-8342-A2E7-6A38E2BD3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F10F-91A3-EB40-A4BE-D3EA4341AC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987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3526-3BAF-D94F-AA22-D56261096F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0987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094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EE59-4711-BF4F-BD8C-09BF654F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27C9-46C8-1947-910A-5066E77CB2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654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D4AF6-16A1-F145-9F8E-A0EF2340A4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8932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183DC-9D20-B344-8A5B-41749762CA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654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1148-FF09-1B43-9FE6-A8F82A627A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38932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22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é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1350"/>
            <a:ext cx="10515600" cy="7635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93169-5EB2-AB41-8E6E-4F1607567D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7AAE6-B39E-BC43-90D2-DE73A62E4FDA}"/>
              </a:ext>
            </a:extLst>
          </p:cNvPr>
          <p:cNvSpPr txBox="1"/>
          <p:nvPr userDrawn="1"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95D6DC8-2316-D244-AEA0-97437AE9E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69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E36D1-7595-844B-AD98-07638384904D}"/>
              </a:ext>
            </a:extLst>
          </p:cNvPr>
          <p:cNvSpPr txBox="1"/>
          <p:nvPr userDrawn="1"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0799C0-9067-B847-A16B-D59DFDAE8C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56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2A2EA-4385-694F-BD40-B3813CBA49EA}"/>
              </a:ext>
            </a:extLst>
          </p:cNvPr>
          <p:cNvSpPr txBox="1"/>
          <p:nvPr userDrawn="1"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</p:spTree>
    <p:extLst>
      <p:ext uri="{BB962C8B-B14F-4D97-AF65-F5344CB8AC3E}">
        <p14:creationId xmlns:p14="http://schemas.microsoft.com/office/powerpoint/2010/main" val="17055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B02FAB-1B16-9A4A-B575-638A69EC26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8846661"/>
              </p:ext>
            </p:extLst>
          </p:nvPr>
        </p:nvGraphicFramePr>
        <p:xfrm>
          <a:off x="838200" y="2149232"/>
          <a:ext cx="10515600" cy="27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689790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719424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630346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65689874"/>
                    </a:ext>
                  </a:extLst>
                </a:gridCol>
              </a:tblGrid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310865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888946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858547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125545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08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8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4050"/>
            <a:ext cx="10515600" cy="7508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6088365"/>
              </p:ext>
            </p:extLst>
          </p:nvPr>
        </p:nvGraphicFramePr>
        <p:xfrm>
          <a:off x="7351202" y="1709876"/>
          <a:ext cx="3509396" cy="381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698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1754698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55565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CÍM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CÍM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61FA0-4705-F749-9C47-FF7F7C4B0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9875"/>
            <a:ext cx="5181600" cy="38151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56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46F77-97D4-8043-8134-2F281E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here to edit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419-8F96-3D47-B5EF-C13513C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7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80" r:id="rId14"/>
    <p:sldLayoutId id="2147483681" r:id="rId15"/>
    <p:sldLayoutId id="2147483679" r:id="rId16"/>
    <p:sldLayoutId id="214748368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strike="noStrike" kern="1200" baseline="0">
          <a:solidFill>
            <a:schemeClr val="tx1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Wingdings" pitchFamily="2" charset="2"/>
        <a:buChar char="§"/>
        <a:defRPr sz="2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24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industries/public-and-social-sector/our-insights/defining-the-skills-citizens-will-need-in-the-future-world-of-wor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ilo.org/skills/pubs/WCMS_813222/lang--en/index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6A3-A0E0-534B-B259-EDEE2D12F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400" dirty="0"/>
              <a:t>A tanulási eredmények </a:t>
            </a:r>
            <a:r>
              <a:rPr lang="hu-HU" sz="4400" dirty="0" err="1"/>
              <a:t>mikrotanúsítvány</a:t>
            </a:r>
            <a:r>
              <a:rPr lang="hu-HU" sz="4400" dirty="0"/>
              <a:t>-alapú nyilvántartása és alkalmazási lehetőségei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D1134-AB4D-F140-B09F-234FC98CF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78308"/>
            <a:ext cx="9616580" cy="400795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Salomvári György, Digitális szakképzési és felnőttképzési módszertani központ</a:t>
            </a:r>
          </a:p>
        </p:txBody>
      </p:sp>
    </p:spTree>
    <p:extLst>
      <p:ext uri="{BB962C8B-B14F-4D97-AF65-F5344CB8AC3E}">
        <p14:creationId xmlns:p14="http://schemas.microsoft.com/office/powerpoint/2010/main" val="321522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F9015A-BAE2-437E-B542-8CD4CFCE9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970" y="3635494"/>
            <a:ext cx="3693676" cy="180153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2400">
                <a:ea typeface="Roboto" panose="02000000000000000000" pitchFamily="2" charset="0"/>
              </a:rPr>
              <a:t>Tanulási eredmény: Az ismeretek, készségek, felelősség és autonómia szempontjából meghatározott megállapítások arra vonatkozóan, hogy a tanuló egy tanulási folyamat befejezésekor </a:t>
            </a:r>
            <a:r>
              <a:rPr lang="hu-HU" sz="2400" b="1">
                <a:ea typeface="Roboto" panose="02000000000000000000" pitchFamily="2" charset="0"/>
              </a:rPr>
              <a:t>mit tud, ért és képes elvégezni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1FBC317-746B-468E-B2BE-8FADDAF1D5CD}"/>
              </a:ext>
            </a:extLst>
          </p:cNvPr>
          <p:cNvSpPr txBox="1"/>
          <p:nvPr/>
        </p:nvSpPr>
        <p:spPr>
          <a:xfrm>
            <a:off x="-1" y="5972216"/>
            <a:ext cx="98318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1000" b="1">
                <a:ea typeface="Roboto" panose="02000000000000000000" pitchFamily="2" charset="0"/>
              </a:rPr>
              <a:t>Forrás</a:t>
            </a:r>
            <a:r>
              <a:rPr lang="hu-HU" sz="1000">
                <a:ea typeface="Roboto" panose="02000000000000000000" pitchFamily="2" charset="0"/>
              </a:rPr>
              <a:t>: </a:t>
            </a:r>
            <a:r>
              <a:rPr lang="hu-HU" sz="1000" err="1">
                <a:ea typeface="Roboto" panose="02000000000000000000" pitchFamily="2" charset="0"/>
              </a:rPr>
              <a:t>Europass</a:t>
            </a:r>
            <a:r>
              <a:rPr lang="hu-HU" sz="1000">
                <a:ea typeface="Roboto" panose="02000000000000000000" pitchFamily="2" charset="0"/>
              </a:rPr>
              <a:t> Learning Data Model.pdf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2EB66AB-B2A9-43FA-AB4F-E1B59591C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58" y="1409073"/>
            <a:ext cx="3514987" cy="185101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4CBDE66-980C-4F57-BABB-2BF4FC911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52" y="919995"/>
            <a:ext cx="6677814" cy="46801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C049AA-3093-4448-B661-EEE2A58D6AA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638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+mn-lt"/>
              </a:rPr>
              <a:t>Tanulási eredmény </a:t>
            </a:r>
            <a:r>
              <a:rPr lang="hu-HU" sz="3200" b="1" dirty="0" err="1">
                <a:latin typeface="+mn-lt"/>
              </a:rPr>
              <a:t>vs</a:t>
            </a:r>
            <a:r>
              <a:rPr lang="hu-HU" sz="3200" b="1" dirty="0">
                <a:latin typeface="+mn-lt"/>
              </a:rPr>
              <a:t>. tanulási folyamat</a:t>
            </a:r>
          </a:p>
        </p:txBody>
      </p:sp>
    </p:spTree>
    <p:extLst>
      <p:ext uri="{BB962C8B-B14F-4D97-AF65-F5344CB8AC3E}">
        <p14:creationId xmlns:p14="http://schemas.microsoft.com/office/powerpoint/2010/main" val="191232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925DA97-EC88-4712-AB8F-47374505712A}"/>
              </a:ext>
            </a:extLst>
          </p:cNvPr>
          <p:cNvSpPr txBox="1"/>
          <p:nvPr/>
        </p:nvSpPr>
        <p:spPr>
          <a:xfrm>
            <a:off x="3672655" y="1457023"/>
            <a:ext cx="18882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dirty="0" err="1">
                <a:latin typeface="Calibri Regular"/>
                <a:ea typeface="Roboto" panose="02000000000000000000" pitchFamily="2" charset="0"/>
              </a:rPr>
              <a:t>McKinsey</a:t>
            </a:r>
            <a:r>
              <a:rPr lang="hu-HU" sz="2400" dirty="0">
                <a:latin typeface="Calibri Regular"/>
                <a:ea typeface="Roboto" panose="02000000000000000000" pitchFamily="2" charset="0"/>
              </a:rPr>
              <a:t> Global Institute</a:t>
            </a:r>
          </a:p>
          <a:p>
            <a:pPr algn="ctr"/>
            <a:endParaRPr lang="hu-HU" sz="2400" dirty="0">
              <a:latin typeface="Calibri Regular"/>
              <a:ea typeface="Roboto" panose="02000000000000000000" pitchFamily="2" charset="0"/>
            </a:endParaRPr>
          </a:p>
          <a:p>
            <a:pPr algn="ctr"/>
            <a:r>
              <a:rPr lang="hu-HU" sz="2400" dirty="0">
                <a:latin typeface="Calibri Regular"/>
                <a:ea typeface="Roboto" panose="02000000000000000000" pitchFamily="2" charset="0"/>
              </a:rPr>
              <a:t>0-tól 100-ig terjed a skála</a:t>
            </a:r>
          </a:p>
          <a:p>
            <a:pPr algn="ctr"/>
            <a:endParaRPr lang="hu-HU" sz="2400" dirty="0">
              <a:latin typeface="Calibri Regular"/>
              <a:ea typeface="Roboto" panose="02000000000000000000" pitchFamily="2" charset="0"/>
            </a:endParaRPr>
          </a:p>
          <a:p>
            <a:pPr algn="ctr"/>
            <a:r>
              <a:rPr lang="hu-HU" sz="2400" dirty="0">
                <a:latin typeface="Calibri Regular"/>
                <a:ea typeface="Roboto" panose="02000000000000000000" pitchFamily="2" charset="0"/>
              </a:rPr>
              <a:t>nincs zöld kompetencia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E17FDCC-64DC-4DA2-9083-795AA6FB88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752" y="871905"/>
            <a:ext cx="3699071" cy="452907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0406B97-317E-4E43-BF2C-365836702C17}"/>
              </a:ext>
            </a:extLst>
          </p:cNvPr>
          <p:cNvSpPr txBox="1"/>
          <p:nvPr/>
        </p:nvSpPr>
        <p:spPr>
          <a:xfrm>
            <a:off x="-1" y="5863159"/>
            <a:ext cx="9831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1000" b="1" dirty="0">
                <a:ea typeface="Roboto" panose="02000000000000000000" pitchFamily="2" charset="0"/>
              </a:rPr>
              <a:t>Forrás</a:t>
            </a:r>
            <a:r>
              <a:rPr lang="hu-HU" sz="1000" dirty="0">
                <a:ea typeface="Roboto" panose="02000000000000000000" pitchFamily="2" charset="0"/>
              </a:rPr>
              <a:t>: </a:t>
            </a:r>
            <a:r>
              <a:rPr lang="en-US" sz="1000" dirty="0">
                <a:ea typeface="Roboto" panose="02000000000000000000" pitchFamily="2" charset="0"/>
              </a:rPr>
              <a:t>Defining the skills citizens will need in the future world of work</a:t>
            </a:r>
            <a:r>
              <a:rPr lang="hu-HU" sz="1000" dirty="0">
                <a:ea typeface="Roboto" panose="02000000000000000000" pitchFamily="2" charset="0"/>
              </a:rPr>
              <a:t> </a:t>
            </a:r>
            <a:r>
              <a:rPr lang="en-US" sz="1000" dirty="0">
                <a:ea typeface="Roboto" panose="02000000000000000000" pitchFamily="2" charset="0"/>
                <a:hlinkClick r:id="rId3"/>
              </a:rPr>
              <a:t>https://www.mckinsey.com/industries/public-and-social-sector/our-insights/defining-the-skills-citizens-will-need-in-the-future-world-of-work</a:t>
            </a:r>
            <a:r>
              <a:rPr lang="hu-HU" sz="1000" dirty="0">
                <a:ea typeface="Roboto" panose="02000000000000000000" pitchFamily="2" charset="0"/>
              </a:rPr>
              <a:t> ; ILO </a:t>
            </a:r>
            <a:r>
              <a:rPr lang="en-US" sz="1000" dirty="0">
                <a:ea typeface="Roboto" panose="02000000000000000000" pitchFamily="2" charset="0"/>
              </a:rPr>
              <a:t>Global framework</a:t>
            </a:r>
            <a:r>
              <a:rPr lang="hu-HU" sz="1000" dirty="0">
                <a:ea typeface="Roboto" panose="02000000000000000000" pitchFamily="2" charset="0"/>
              </a:rPr>
              <a:t> </a:t>
            </a:r>
            <a:r>
              <a:rPr lang="en-US" sz="1000" dirty="0">
                <a:ea typeface="Roboto" panose="02000000000000000000" pitchFamily="2" charset="0"/>
              </a:rPr>
              <a:t>on core skills for life and work</a:t>
            </a:r>
            <a:r>
              <a:rPr lang="hu-HU" sz="1000" dirty="0">
                <a:ea typeface="Roboto" panose="02000000000000000000" pitchFamily="2" charset="0"/>
              </a:rPr>
              <a:t> </a:t>
            </a:r>
            <a:r>
              <a:rPr lang="en-US" sz="1000" dirty="0">
                <a:ea typeface="Roboto" panose="02000000000000000000" pitchFamily="2" charset="0"/>
              </a:rPr>
              <a:t>in the 21st century</a:t>
            </a:r>
            <a:r>
              <a:rPr lang="hu-HU" sz="1000" dirty="0">
                <a:ea typeface="Roboto" panose="02000000000000000000" pitchFamily="2" charset="0"/>
              </a:rPr>
              <a:t>; </a:t>
            </a:r>
            <a:r>
              <a:rPr lang="hu-HU" sz="1000" dirty="0">
                <a:ea typeface="Roboto" panose="02000000000000000000" pitchFamily="2" charset="0"/>
                <a:hlinkClick r:id="rId4"/>
              </a:rPr>
              <a:t>https://www.ilo.org/skills/pubs/WCMS_813222/lang--en/index.htm</a:t>
            </a:r>
            <a:r>
              <a:rPr lang="hu-HU" sz="1000" dirty="0">
                <a:ea typeface="Roboto" panose="02000000000000000000" pitchFamily="2" charset="0"/>
              </a:rPr>
              <a:t>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3BEF166-DDB4-4E1A-B36C-08B6DFFB7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048" y="2029987"/>
            <a:ext cx="5423111" cy="3833172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954623E-117F-464D-9F6C-67E7E5BDE12C}"/>
              </a:ext>
            </a:extLst>
          </p:cNvPr>
          <p:cNvSpPr txBox="1"/>
          <p:nvPr/>
        </p:nvSpPr>
        <p:spPr>
          <a:xfrm>
            <a:off x="6631049" y="880302"/>
            <a:ext cx="542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Regular"/>
                <a:ea typeface="Roboto" panose="02000000000000000000" pitchFamily="2" charset="0"/>
              </a:rPr>
              <a:t>ILO Global Framework on Core skills for life and work in the 21st Century</a:t>
            </a:r>
            <a:r>
              <a:rPr lang="hu-HU" sz="2400" dirty="0">
                <a:latin typeface="Calibri Regular"/>
                <a:ea typeface="Roboto" panose="02000000000000000000" pitchFamily="2" charset="0"/>
              </a:rPr>
              <a:t> – zöld kompetenciákkal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D58650-BD54-4AA3-9FCA-FFE5969CCA1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638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+mn-lt"/>
              </a:rPr>
              <a:t>Tanulási eredmény, mint a kompetenciafejlesztés eredménye</a:t>
            </a:r>
          </a:p>
        </p:txBody>
      </p:sp>
    </p:spTree>
    <p:extLst>
      <p:ext uri="{BB962C8B-B14F-4D97-AF65-F5344CB8AC3E}">
        <p14:creationId xmlns:p14="http://schemas.microsoft.com/office/powerpoint/2010/main" val="171956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2D18A-D5C5-4CC9-BE88-F78949A3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6011"/>
            <a:ext cx="12192000" cy="473978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000" dirty="0">
                <a:ea typeface="Roboto" panose="02000000000000000000" pitchFamily="2" charset="0"/>
              </a:rPr>
              <a:t>A</a:t>
            </a:r>
            <a:r>
              <a:rPr lang="hu-HU" sz="2000" dirty="0">
                <a:effectLst/>
                <a:ea typeface="Roboto" panose="02000000000000000000" pitchFamily="2" charset="0"/>
              </a:rPr>
              <a:t>z EU digitális- kompetencia-keretének (</a:t>
            </a:r>
            <a:r>
              <a:rPr lang="hu-HU" sz="2000" dirty="0" err="1">
                <a:effectLst/>
                <a:ea typeface="Roboto" panose="02000000000000000000" pitchFamily="2" charset="0"/>
              </a:rPr>
              <a:t>DigComp</a:t>
            </a:r>
            <a:r>
              <a:rPr lang="hu-HU" sz="2000" dirty="0">
                <a:effectLst/>
                <a:ea typeface="Roboto" panose="02000000000000000000" pitchFamily="2" charset="0"/>
              </a:rPr>
              <a:t>) </a:t>
            </a:r>
            <a:r>
              <a:rPr lang="hu-HU" sz="2000" b="1" dirty="0">
                <a:effectLst/>
                <a:ea typeface="Roboto" panose="02000000000000000000" pitchFamily="2" charset="0"/>
              </a:rPr>
              <a:t>munkaerőpiaci működését </a:t>
            </a:r>
            <a:r>
              <a:rPr lang="hu-HU" sz="2000" dirty="0">
                <a:effectLst/>
                <a:ea typeface="Roboto" panose="02000000000000000000" pitchFamily="2" charset="0"/>
              </a:rPr>
              <a:t>elemző tanulmány szerint kétféle digitális bizonyítványt adnak ki a tanulási eredményekről: tanúsítványokat és jelvényeket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hu-HU" sz="2000" dirty="0">
              <a:effectLst/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000" b="1" dirty="0">
                <a:ea typeface="Roboto" panose="02000000000000000000" pitchFamily="2" charset="0"/>
              </a:rPr>
              <a:t>Digitális tanúsítványokat </a:t>
            </a:r>
            <a:r>
              <a:rPr lang="hu-HU" sz="2000" dirty="0">
                <a:ea typeface="Roboto" panose="02000000000000000000" pitchFamily="2" charset="0"/>
              </a:rPr>
              <a:t>használnak, ha egy eredmény elérése hosszú időt vesz igénybe (pl. egy 40 óránál tovább tartó tanfolyamot); az eredmény értékelése formális (</a:t>
            </a:r>
            <a:r>
              <a:rPr lang="hu-HU" sz="2000" dirty="0" err="1">
                <a:ea typeface="Roboto" panose="02000000000000000000" pitchFamily="2" charset="0"/>
              </a:rPr>
              <a:t>szummatív</a:t>
            </a:r>
            <a:r>
              <a:rPr lang="hu-HU" sz="2000" dirty="0">
                <a:ea typeface="Roboto" panose="02000000000000000000" pitchFamily="2" charset="0"/>
              </a:rPr>
              <a:t>, felügyelt és értékelt vizsgával) és / vagy a munkáltatók valószínűleg megtekintik majd az eredményt (pl. egy készség szakmai tanúsítása).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hu-HU" sz="2000" b="1" dirty="0"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000" b="1" dirty="0">
                <a:ea typeface="Roboto" panose="02000000000000000000" pitchFamily="2" charset="0"/>
              </a:rPr>
              <a:t>Digitális jelvényeket </a:t>
            </a:r>
            <a:r>
              <a:rPr lang="hu-HU" sz="2000" dirty="0">
                <a:ea typeface="Roboto" panose="02000000000000000000" pitchFamily="2" charset="0"/>
              </a:rPr>
              <a:t>akkor használnak, ha egy eredmény elérése nem vesz túl sok időt igénybe (pl. egy 2 órás online tanfolyam); az eredmény értékelése informális (formatív, mint egy nem osztályozott kvíz); a kedvezményezettek számos hasonló típusú eredményt (pl. egy hosszabb kurzuson belüli modulkészletet, vagy egyetemi diplomát) teljesítenek.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423F498-EAED-4DAF-9CE4-A900B825ECCC}"/>
              </a:ext>
            </a:extLst>
          </p:cNvPr>
          <p:cNvSpPr txBox="1"/>
          <p:nvPr/>
        </p:nvSpPr>
        <p:spPr>
          <a:xfrm>
            <a:off x="-1" y="5863159"/>
            <a:ext cx="9831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1000" b="1">
                <a:ea typeface="Roboto" panose="02000000000000000000" pitchFamily="2" charset="0"/>
              </a:rPr>
              <a:t>Forrás</a:t>
            </a:r>
            <a:r>
              <a:rPr lang="hu-HU" sz="1000">
                <a:ea typeface="Roboto" panose="02000000000000000000" pitchFamily="2" charset="0"/>
              </a:rPr>
              <a:t>: </a:t>
            </a:r>
            <a:r>
              <a:rPr lang="hu-HU" sz="1000" err="1">
                <a:ea typeface="Roboto" panose="02000000000000000000" pitchFamily="2" charset="0"/>
              </a:rPr>
              <a:t>DigComp</a:t>
            </a:r>
            <a:r>
              <a:rPr lang="hu-HU" sz="1000">
                <a:ea typeface="Roboto" panose="02000000000000000000" pitchFamily="2" charset="0"/>
              </a:rPr>
              <a:t> a munkában – Működésben az EU digitális- kompetencia-kerete a munkaerőpiacon: válogatott esettanulmányok; </a:t>
            </a:r>
            <a:r>
              <a:rPr lang="hu-HU" sz="1000" err="1">
                <a:ea typeface="Roboto" panose="02000000000000000000" pitchFamily="2" charset="0"/>
              </a:rPr>
              <a:t>Kluzer</a:t>
            </a:r>
            <a:r>
              <a:rPr lang="hu-HU" sz="1000">
                <a:ea typeface="Roboto" panose="02000000000000000000" pitchFamily="2" charset="0"/>
              </a:rPr>
              <a:t> S., </a:t>
            </a:r>
            <a:r>
              <a:rPr lang="hu-HU" sz="1000" err="1">
                <a:ea typeface="Roboto" panose="02000000000000000000" pitchFamily="2" charset="0"/>
              </a:rPr>
              <a:t>Centeno</a:t>
            </a:r>
            <a:r>
              <a:rPr lang="hu-HU" sz="1000">
                <a:ea typeface="Roboto" panose="02000000000000000000" pitchFamily="2" charset="0"/>
              </a:rPr>
              <a:t> C. and </a:t>
            </a:r>
            <a:r>
              <a:rPr lang="hu-HU" sz="1000" err="1">
                <a:ea typeface="Roboto" panose="02000000000000000000" pitchFamily="2" charset="0"/>
              </a:rPr>
              <a:t>O´Keeffe</a:t>
            </a:r>
            <a:r>
              <a:rPr lang="hu-HU" sz="1000">
                <a:ea typeface="Roboto" panose="02000000000000000000" pitchFamily="2" charset="0"/>
              </a:rPr>
              <a:t>, W., </a:t>
            </a:r>
            <a:r>
              <a:rPr lang="hu-HU" sz="1000" err="1">
                <a:ea typeface="Roboto" panose="02000000000000000000" pitchFamily="2" charset="0"/>
              </a:rPr>
              <a:t>DigComp</a:t>
            </a:r>
            <a:r>
              <a:rPr lang="hu-HU" sz="1000">
                <a:ea typeface="Roboto" panose="02000000000000000000" pitchFamily="2" charset="0"/>
              </a:rPr>
              <a:t> </a:t>
            </a:r>
            <a:r>
              <a:rPr lang="hu-HU" sz="1000" err="1">
                <a:ea typeface="Roboto" panose="02000000000000000000" pitchFamily="2" charset="0"/>
              </a:rPr>
              <a:t>at</a:t>
            </a:r>
            <a:r>
              <a:rPr lang="hu-HU" sz="1000">
                <a:ea typeface="Roboto" panose="02000000000000000000" pitchFamily="2" charset="0"/>
              </a:rPr>
              <a:t> </a:t>
            </a:r>
            <a:r>
              <a:rPr lang="hu-HU" sz="1000" err="1">
                <a:ea typeface="Roboto" panose="02000000000000000000" pitchFamily="2" charset="0"/>
              </a:rPr>
              <a:t>Work</a:t>
            </a:r>
            <a:r>
              <a:rPr lang="hu-HU" sz="1000">
                <a:ea typeface="Roboto" panose="02000000000000000000" pitchFamily="2" charset="0"/>
              </a:rPr>
              <a:t>, EUR 30166 EN, </a:t>
            </a:r>
            <a:r>
              <a:rPr lang="hu-HU" sz="1000" err="1">
                <a:ea typeface="Roboto" panose="02000000000000000000" pitchFamily="2" charset="0"/>
              </a:rPr>
              <a:t>Publications</a:t>
            </a:r>
            <a:r>
              <a:rPr lang="hu-HU" sz="1000">
                <a:ea typeface="Roboto" panose="02000000000000000000" pitchFamily="2" charset="0"/>
              </a:rPr>
              <a:t> Office of </a:t>
            </a:r>
            <a:r>
              <a:rPr lang="hu-HU" sz="1000" err="1">
                <a:ea typeface="Roboto" panose="02000000000000000000" pitchFamily="2" charset="0"/>
              </a:rPr>
              <a:t>the</a:t>
            </a:r>
            <a:r>
              <a:rPr lang="hu-HU" sz="1000">
                <a:ea typeface="Roboto" panose="02000000000000000000" pitchFamily="2" charset="0"/>
              </a:rPr>
              <a:t> European Union, Luxembourg, 2020, ISBN 978-92-76-22558-4, doi:10.2760/17763, JRC120376.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94F6BC-9250-4B80-8D08-C38502C2A32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638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+mn-lt"/>
              </a:rPr>
              <a:t>Tanulási eredmények igazolása - mikrotanúsítványok</a:t>
            </a:r>
          </a:p>
        </p:txBody>
      </p:sp>
    </p:spTree>
    <p:extLst>
      <p:ext uri="{BB962C8B-B14F-4D97-AF65-F5344CB8AC3E}">
        <p14:creationId xmlns:p14="http://schemas.microsoft.com/office/powerpoint/2010/main" val="105419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A7D12-60C0-49F6-8624-B62A01CB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729"/>
            <a:ext cx="8573549" cy="401832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000" dirty="0">
                <a:ea typeface="Roboto" panose="02000000000000000000" pitchFamily="2" charset="0"/>
              </a:rPr>
              <a:t>A képzési vagy tanulási programok kategorizálása során megállapításra kerül egyrészt az SCQF szint, mely a nehézséget jellemzi, másrészt a kreditpontok száma, mely a teljesítéshez szükséges idővel arányos.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000" dirty="0">
                <a:ea typeface="Roboto" panose="02000000000000000000" pitchFamily="2" charset="0"/>
              </a:rPr>
              <a:t>A képzés nehézsége 12 szinttel jellemezhető, míg egy SCQF kreditpont átlagosan 10 óra tanulási időt jelent – a tanulási időbe beleértve az informális és nem formális tanulást is.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000" dirty="0">
                <a:ea typeface="Roboto" panose="02000000000000000000" pitchFamily="2" charset="0"/>
              </a:rPr>
              <a:t>Egy átlagos egyetemi diploma megszerzéséhez szükséges képzés a 9. szintre van besorolva és 360 SCQF kreditpont tartozik hozzá.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hu-HU" sz="2000" dirty="0">
                <a:ea typeface="Roboto" panose="02000000000000000000" pitchFamily="2" charset="0"/>
              </a:rPr>
              <a:t>A 12 szint mindegyikéhez tartozik egy olyan leírás, mely 5 db deskriptor mentén ismerteti a tanulás eredményeit.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F9681E6-575B-4117-BA56-295D48696579}"/>
              </a:ext>
            </a:extLst>
          </p:cNvPr>
          <p:cNvSpPr txBox="1"/>
          <p:nvPr/>
        </p:nvSpPr>
        <p:spPr>
          <a:xfrm>
            <a:off x="-1" y="6030939"/>
            <a:ext cx="98318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1000" b="1" dirty="0">
                <a:ea typeface="Roboto" panose="02000000000000000000" pitchFamily="2" charset="0"/>
              </a:rPr>
              <a:t>Forrás</a:t>
            </a:r>
            <a:r>
              <a:rPr lang="hu-HU" sz="1000" dirty="0">
                <a:ea typeface="Roboto" panose="02000000000000000000" pitchFamily="2" charset="0"/>
              </a:rPr>
              <a:t>: https://scqf.org.uk/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B53C99-FFA5-4558-B37B-814302D841C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638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+mn-lt"/>
              </a:rPr>
              <a:t>Tanulási eredmények igazolása – SCQF, a skót modell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3236A54-0E2A-42E2-880E-A0F5D82C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021" y="2381250"/>
            <a:ext cx="27146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6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8B16B3-B18B-467F-B809-0688AD1F3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2001" cy="58625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9800" b="1" dirty="0">
                <a:latin typeface="+mn-lt"/>
                <a:ea typeface="+mj-ea"/>
                <a:cs typeface="+mj-cs"/>
              </a:rPr>
              <a:t>A nemzeti képesítési keretrendszerekhez kapcsolódó kreditrendszerek kialakításakor követendő elvek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7200" dirty="0">
                <a:ea typeface="Roboto" panose="02000000000000000000" pitchFamily="2" charset="0"/>
              </a:rPr>
              <a:t>1. A kreditrendszereknek az egyes tanulók javát szolgáló rugalmas tanulási pályákat kell támogatniuk.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7200" dirty="0">
                <a:ea typeface="Roboto" panose="02000000000000000000" pitchFamily="2" charset="0"/>
              </a:rPr>
              <a:t>2. A képesítések megtervezése és kidolgozása során következetesen kell alkalmazni a tanulási eredményeken alapuló megközelítést a képesítések (elemei) átvitelének és a tanulásban történő előrehaladásnak az elősegítése érdekében.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7200" dirty="0">
                <a:ea typeface="Roboto" panose="02000000000000000000" pitchFamily="2" charset="0"/>
              </a:rPr>
              <a:t>3. A kreditrendszereknek az intézményi és nemzeti határokon átnyúlóan elő kell segíteniük a tanulmányi eredmények átvitelét és a tanulók előrehaladását.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7200" dirty="0">
                <a:ea typeface="Roboto" panose="02000000000000000000" pitchFamily="2" charset="0"/>
              </a:rPr>
              <a:t>4. A kreditrendszereket egyértelműen meghatározott és átlátható minőségbiztosítással kell alátámasztani.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7200" dirty="0">
                <a:ea typeface="Roboto" panose="02000000000000000000" pitchFamily="2" charset="0"/>
              </a:rPr>
              <a:t>5. Az egyének által megszerzett krediteket dokumentálni kell, megjelölve az elért tanulási eredményeket, a kreditet adó illetékes intézményt, valamint – adott esetben – a kapcsolódó kreditértéket.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7200" dirty="0">
                <a:ea typeface="Roboto" panose="02000000000000000000" pitchFamily="2" charset="0"/>
              </a:rPr>
              <a:t>6. Szinergiákat kell kialakítani a kreditátviteli és -gyűjtési rendszerek, valamint a korábbi tanulmányok érvényesítése céljából tett intézkedések között, és ezeknek együtt kell működniük a kreditátvitel és az előrehaladás megkönnyítése érdekében.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7200" dirty="0">
                <a:ea typeface="Roboto" panose="02000000000000000000" pitchFamily="2" charset="0"/>
              </a:rPr>
              <a:t>7. A kreditrendszereket fejleszteni és javítani kell az érdekelt felekkel folytatott megfelelő nemzeti és uniós szintű együttműködésen keresztül.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7D3D962-2900-4B01-BE88-EE36EBAE06A8}"/>
              </a:ext>
            </a:extLst>
          </p:cNvPr>
          <p:cNvSpPr txBox="1"/>
          <p:nvPr/>
        </p:nvSpPr>
        <p:spPr>
          <a:xfrm>
            <a:off x="-1" y="5863159"/>
            <a:ext cx="9831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1000" b="1">
                <a:ea typeface="Roboto" panose="02000000000000000000" pitchFamily="2" charset="0"/>
              </a:rPr>
              <a:t>Forrás</a:t>
            </a:r>
            <a:r>
              <a:rPr lang="hu-HU" sz="1000">
                <a:ea typeface="Roboto" panose="02000000000000000000" pitchFamily="2" charset="0"/>
              </a:rPr>
              <a:t>: A TANÁCS AJÁNLÁSA az egész életen át tartó tanulás európai képesítési keretrendszeréről, valamint az egész életen át tartó tanulás európai képesítési keretrendszerének létrehozásáról szóló 2008. április 23-i európai parlamenti és tanácsi ajánlás hatályon kívül helyezéséről (2017/C 189/03)</a:t>
            </a:r>
          </a:p>
        </p:txBody>
      </p:sp>
    </p:spTree>
    <p:extLst>
      <p:ext uri="{BB962C8B-B14F-4D97-AF65-F5344CB8AC3E}">
        <p14:creationId xmlns:p14="http://schemas.microsoft.com/office/powerpoint/2010/main" val="140992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B587CE-95BE-49B0-A270-0C79D66F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4007"/>
          </a:xfrm>
        </p:spPr>
        <p:txBody>
          <a:bodyPr>
            <a:normAutofit/>
          </a:bodyPr>
          <a:lstStyle/>
          <a:p>
            <a:r>
              <a:rPr lang="hu-HU" sz="3200" b="1" dirty="0"/>
              <a:t>Technológiai háttér: blockchain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F306CD7-8880-4406-8313-E12FB1AF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6" y="1019855"/>
            <a:ext cx="10132381" cy="45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07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FD9-779A-3249-9093-6E0FC8E1B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DBA55-BF78-6544-974F-88EBF0E8B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0143896-2366-4FD1-9D98-DF53F3EE5E38}"/>
              </a:ext>
            </a:extLst>
          </p:cNvPr>
          <p:cNvSpPr txBox="1"/>
          <p:nvPr/>
        </p:nvSpPr>
        <p:spPr>
          <a:xfrm>
            <a:off x="3758268" y="2678308"/>
            <a:ext cx="215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+mj-lt"/>
              </a:rPr>
              <a:t>dszfmk@djnkft.hu </a:t>
            </a:r>
          </a:p>
        </p:txBody>
      </p:sp>
    </p:spTree>
    <p:extLst>
      <p:ext uri="{BB962C8B-B14F-4D97-AF65-F5344CB8AC3E}">
        <p14:creationId xmlns:p14="http://schemas.microsoft.com/office/powerpoint/2010/main" val="245744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0B958331-0319-4B41-9F09-D0BC8A978725}"/>
              </a:ext>
            </a:extLst>
          </p:cNvPr>
          <p:cNvSpPr txBox="1"/>
          <p:nvPr/>
        </p:nvSpPr>
        <p:spPr>
          <a:xfrm>
            <a:off x="1" y="906011"/>
            <a:ext cx="12191999" cy="409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25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400" dirty="0">
                <a:ea typeface="Roboto" panose="02000000000000000000" pitchFamily="2" charset="0"/>
              </a:rPr>
              <a:t>Mikrotanúsítványok értelmezése</a:t>
            </a:r>
          </a:p>
          <a:p>
            <a:pPr marL="228600" indent="-228600" algn="just">
              <a:lnSpc>
                <a:spcPct val="25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400" dirty="0">
                <a:ea typeface="Roboto" panose="02000000000000000000" pitchFamily="2" charset="0"/>
              </a:rPr>
              <a:t>Európai uniós iránymutatások</a:t>
            </a:r>
          </a:p>
          <a:p>
            <a:pPr marL="228600" indent="-228600" algn="just">
              <a:lnSpc>
                <a:spcPct val="25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400" dirty="0">
                <a:ea typeface="Roboto" panose="02000000000000000000" pitchFamily="2" charset="0"/>
              </a:rPr>
              <a:t>Fókuszban a tanulási eredmények</a:t>
            </a:r>
          </a:p>
          <a:p>
            <a:pPr marL="228600" indent="-228600" algn="just">
              <a:lnSpc>
                <a:spcPct val="25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400" dirty="0">
                <a:ea typeface="Roboto" panose="02000000000000000000" pitchFamily="2" charset="0"/>
              </a:rPr>
              <a:t>Tanulási eredmények igazolása mikrotanúsítványokkal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380B81-47FD-4F95-BCDC-055DC934535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638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+mn-lt"/>
              </a:rPr>
              <a:t>Bevezető</a:t>
            </a:r>
          </a:p>
        </p:txBody>
      </p:sp>
    </p:spTree>
    <p:extLst>
      <p:ext uri="{BB962C8B-B14F-4D97-AF65-F5344CB8AC3E}">
        <p14:creationId xmlns:p14="http://schemas.microsoft.com/office/powerpoint/2010/main" val="330771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099856-2C0E-4D35-B664-762AE2B7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4735"/>
            <a:ext cx="12192000" cy="46810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>
                <a:ea typeface="Roboto" panose="02000000000000000000" pitchFamily="2" charset="0"/>
              </a:rPr>
              <a:t>A mikrotanúsítványok olyan dokumentált nyilatkozatokként határozhatók meg, amelyek elismerik az adott személy tanulási eredményeit, amelyek </a:t>
            </a:r>
            <a:r>
              <a:rPr lang="hu-HU" sz="2000" b="1" dirty="0">
                <a:ea typeface="Roboto" panose="02000000000000000000" pitchFamily="2" charset="0"/>
              </a:rPr>
              <a:t>kis mennyiségű tanulással </a:t>
            </a:r>
            <a:r>
              <a:rPr lang="hu-HU" sz="2000" dirty="0">
                <a:ea typeface="Roboto" panose="02000000000000000000" pitchFamily="2" charset="0"/>
              </a:rPr>
              <a:t>kapcsolatosak, és amelyeket a felhasználó számára láthatóvá tesznek egy (digitális vagy nyomtatott formátumú) tanúsítványban, jelvényben vagy igazolásban.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hu-HU" sz="2000" dirty="0">
              <a:ea typeface="Roboto" panose="020000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>
                <a:ea typeface="Roboto" panose="02000000000000000000" pitchFamily="2" charset="0"/>
              </a:rPr>
              <a:t>Összegyűjthetők egy nagyobb tanúsítvány megszerzése céljából, ami lehetővé teszi az egyének számára, hogy az idők során több intézményből, ágazatból vagy határokon átnyúlóan, valamint online, e-tanulási programokon keresztül is </a:t>
            </a:r>
            <a:r>
              <a:rPr lang="hu-HU" sz="2000" b="1" dirty="0">
                <a:ea typeface="Roboto" panose="02000000000000000000" pitchFamily="2" charset="0"/>
              </a:rPr>
              <a:t>tanulási eredményeket gyűjtsenek</a:t>
            </a:r>
            <a:r>
              <a:rPr lang="hu-HU" sz="2000" dirty="0">
                <a:ea typeface="Roboto" panose="02000000000000000000" pitchFamily="2" charset="0"/>
              </a:rPr>
              <a:t>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6005CE8-881A-4B02-8A02-71A1CEDFF2F8}"/>
              </a:ext>
            </a:extLst>
          </p:cNvPr>
          <p:cNvSpPr txBox="1"/>
          <p:nvPr/>
        </p:nvSpPr>
        <p:spPr>
          <a:xfrm>
            <a:off x="-1" y="5863159"/>
            <a:ext cx="9831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1000" b="1">
                <a:ea typeface="Roboto" panose="02000000000000000000" pitchFamily="2" charset="0"/>
              </a:rPr>
              <a:t>Forrás</a:t>
            </a:r>
            <a:r>
              <a:rPr lang="hu-HU" sz="1000">
                <a:ea typeface="Roboto" panose="02000000000000000000" pitchFamily="2" charset="0"/>
              </a:rPr>
              <a:t>: A Bizottság közleménye: A fenntartható versenyképességre, a társadalmi méltányosságra és a rezilienciára vonatkozó európai készségfejlesztési program {SWD(2020) 121 </a:t>
            </a:r>
            <a:r>
              <a:rPr lang="hu-HU" sz="1000" err="1">
                <a:ea typeface="Roboto" panose="02000000000000000000" pitchFamily="2" charset="0"/>
              </a:rPr>
              <a:t>final</a:t>
            </a:r>
            <a:r>
              <a:rPr lang="hu-HU" sz="1000">
                <a:ea typeface="Roboto" panose="02000000000000000000" pitchFamily="2" charset="0"/>
              </a:rPr>
              <a:t>} - {SWD(2020) 122 </a:t>
            </a:r>
            <a:r>
              <a:rPr lang="hu-HU" sz="1000" err="1">
                <a:ea typeface="Roboto" panose="02000000000000000000" pitchFamily="2" charset="0"/>
              </a:rPr>
              <a:t>final</a:t>
            </a:r>
            <a:r>
              <a:rPr lang="hu-HU" sz="1000">
                <a:ea typeface="Roboto" panose="02000000000000000000" pitchFamily="2" charset="0"/>
              </a:rPr>
              <a:t>}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B09843-BE06-4293-9AA4-43EF78004A8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638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+mn-lt"/>
              </a:rPr>
              <a:t>Európai uniós iránymutatások - kiindulópont</a:t>
            </a:r>
          </a:p>
        </p:txBody>
      </p:sp>
    </p:spTree>
    <p:extLst>
      <p:ext uri="{BB962C8B-B14F-4D97-AF65-F5344CB8AC3E}">
        <p14:creationId xmlns:p14="http://schemas.microsoft.com/office/powerpoint/2010/main" val="346023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11E250E-8D8E-4CEE-994C-F3B67FFE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4" y="638845"/>
            <a:ext cx="3925207" cy="51061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6060AB-291C-4E9C-998F-0F15B275FD3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638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+mn-lt"/>
              </a:rPr>
              <a:t>A kiindulópont értelmezése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E0A83A2-421B-4031-93BF-847468CA3EFC}"/>
              </a:ext>
            </a:extLst>
          </p:cNvPr>
          <p:cNvSpPr txBox="1"/>
          <p:nvPr/>
        </p:nvSpPr>
        <p:spPr>
          <a:xfrm>
            <a:off x="1" y="5986987"/>
            <a:ext cx="95634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1000" b="1" dirty="0">
                <a:ea typeface="Roboto" panose="02000000000000000000" pitchFamily="2" charset="0"/>
              </a:rPr>
              <a:t>Forrás</a:t>
            </a:r>
            <a:r>
              <a:rPr lang="hu-HU" sz="1000" dirty="0">
                <a:ea typeface="Roboto" panose="02000000000000000000" pitchFamily="2" charset="0"/>
              </a:rPr>
              <a:t>: Oktatási Hivatal – Tankönyvkatalógus; https://www.tankonyvkatalogus.hu/site/kiadvany/FI-505040801_1#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931BD0E-EA88-4497-98A3-72662AEB1574}"/>
              </a:ext>
            </a:extLst>
          </p:cNvPr>
          <p:cNvSpPr txBox="1"/>
          <p:nvPr/>
        </p:nvSpPr>
        <p:spPr>
          <a:xfrm>
            <a:off x="4655891" y="580122"/>
            <a:ext cx="7221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>
                <a:latin typeface="Calibri Regular"/>
                <a:ea typeface="Roboto" panose="02000000000000000000" pitchFamily="2" charset="0"/>
              </a:rPr>
              <a:t>A hagyományos, tankönyv alapú megközelítésben a kis mennyiségű tanulást az érdemjegyek tanúsítják</a:t>
            </a:r>
          </a:p>
          <a:p>
            <a:pPr marL="228600" indent="-228600" algn="just"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>
                <a:latin typeface="Calibri Regular"/>
                <a:ea typeface="Roboto" panose="02000000000000000000" pitchFamily="2" charset="0"/>
              </a:rPr>
              <a:t>A tanulási eredmények gyűjtése lineáris folyamat eredménye</a:t>
            </a:r>
          </a:p>
          <a:p>
            <a:pPr marL="228600" indent="-228600" algn="just"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>
                <a:latin typeface="Calibri Regular"/>
                <a:ea typeface="Roboto" panose="02000000000000000000" pitchFamily="2" charset="0"/>
              </a:rPr>
              <a:t>A tanulási folyamat végén megszerzett tanúsítvány (pl. év végi bizonyítvány) minden résztvevő esetében azonos tanulási eredményekből épül fel (miközben a szintje 1 – 5 között eltérő)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7727B94-3365-43BF-B1FA-00A21D193B56}"/>
              </a:ext>
            </a:extLst>
          </p:cNvPr>
          <p:cNvSpPr txBox="1"/>
          <p:nvPr/>
        </p:nvSpPr>
        <p:spPr>
          <a:xfrm>
            <a:off x="4655890" y="3816601"/>
            <a:ext cx="7221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>
                <a:latin typeface="Calibri Regular"/>
                <a:ea typeface="Roboto" panose="02000000000000000000" pitchFamily="2" charset="0"/>
              </a:rPr>
              <a:t>A mikrotanúsítványok bevezetésével a figyelembe vehető tanulási eredmények köre bővül</a:t>
            </a:r>
          </a:p>
          <a:p>
            <a:pPr marL="228600" indent="-228600" algn="just"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>
                <a:latin typeface="Calibri Regular"/>
                <a:ea typeface="Roboto" panose="02000000000000000000" pitchFamily="2" charset="0"/>
              </a:rPr>
              <a:t>Megszűnik a linearitás, illetve adott csoportba tartozó személyek eltérő tanulási eredmény készlettel rendelkezhetnek</a:t>
            </a:r>
          </a:p>
          <a:p>
            <a:pPr marL="228600" indent="-228600" algn="just"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>
                <a:latin typeface="Calibri Regular"/>
                <a:ea typeface="Roboto" panose="02000000000000000000" pitchFamily="2" charset="0"/>
              </a:rPr>
              <a:t>Mindeközben az adminisztráció IKT megoldásokkal kezelhető 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7CC3ABE-D93E-4008-A5E7-96574EB60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642342"/>
              </p:ext>
            </p:extLst>
          </p:nvPr>
        </p:nvGraphicFramePr>
        <p:xfrm>
          <a:off x="7180045" y="2826891"/>
          <a:ext cx="1837277" cy="97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07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57477A-8264-4BE2-952C-3304BE97EB4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638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pPr algn="r"/>
            <a:r>
              <a:rPr lang="hu-HU" sz="3200" b="1" dirty="0">
                <a:latin typeface="+mn-lt"/>
              </a:rPr>
              <a:t>Miért van szükség mikrotanúsítványokra?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6133585-D030-4536-86C1-BBAAE47E9E8D}"/>
              </a:ext>
            </a:extLst>
          </p:cNvPr>
          <p:cNvSpPr txBox="1"/>
          <p:nvPr/>
        </p:nvSpPr>
        <p:spPr>
          <a:xfrm>
            <a:off x="1" y="5986987"/>
            <a:ext cx="95634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1800"/>
              </a:spcAft>
            </a:pPr>
            <a:r>
              <a:rPr lang="hu-HU" sz="1000" b="1" dirty="0">
                <a:ea typeface="Roboto" panose="02000000000000000000" pitchFamily="2" charset="0"/>
              </a:rPr>
              <a:t>Forrás</a:t>
            </a:r>
            <a:r>
              <a:rPr lang="hu-HU" sz="1000" dirty="0">
                <a:ea typeface="Roboto" panose="02000000000000000000" pitchFamily="2" charset="0"/>
              </a:rPr>
              <a:t>: saját szerkesztés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9C29E17-3305-4806-BC1E-C2193D0C9F4F}"/>
              </a:ext>
            </a:extLst>
          </p:cNvPr>
          <p:cNvSpPr txBox="1"/>
          <p:nvPr/>
        </p:nvSpPr>
        <p:spPr>
          <a:xfrm>
            <a:off x="5796793" y="2484424"/>
            <a:ext cx="61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hu-HU" sz="2000" dirty="0">
                <a:latin typeface="Calibri Regular"/>
                <a:ea typeface="Roboto" panose="02000000000000000000" pitchFamily="2" charset="0"/>
              </a:rPr>
              <a:t>A mikrotanúsítványok bevezetése munkaerőpiaci igényekre reflektál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01DBCA4-31CF-49D1-BF72-E086DCD25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2" y="41946"/>
            <a:ext cx="4823938" cy="61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8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4E520B-EAD0-446F-AB5D-79E4FEFF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38844"/>
          </a:xfrm>
        </p:spPr>
        <p:txBody>
          <a:bodyPr>
            <a:noAutofit/>
          </a:bodyPr>
          <a:lstStyle/>
          <a:p>
            <a:r>
              <a:rPr lang="hu-HU" sz="3200" b="1" dirty="0">
                <a:latin typeface="+mn-lt"/>
              </a:rPr>
              <a:t>Európai uniós iránymutatások I.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7E5A9D-8B4E-4D4D-9D77-933C23B6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47289"/>
            <a:ext cx="12192000" cy="487400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8000" b="1" dirty="0">
                <a:ea typeface="Roboto" panose="02000000000000000000" pitchFamily="2" charset="0"/>
              </a:rPr>
              <a:t>Európai Képesítési Keretrendszer </a:t>
            </a:r>
            <a:r>
              <a:rPr lang="hu-HU" sz="8000" dirty="0">
                <a:ea typeface="Roboto" panose="02000000000000000000" pitchFamily="2" charset="0"/>
              </a:rPr>
              <a:t>(EKKR): tanulási eredményekben kifejezett közös viszonyítási keretrendszer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8000" dirty="0">
                <a:ea typeface="Roboto" panose="02000000000000000000" pitchFamily="2" charset="0"/>
              </a:rPr>
              <a:t>A kreditrendszerek lehetővé teszik a tanulók számára különböző tanulási környezetekben, így az elektronikus </a:t>
            </a:r>
            <a:r>
              <a:rPr lang="hu-HU" sz="8000" b="1" dirty="0">
                <a:ea typeface="Roboto" panose="02000000000000000000" pitchFamily="2" charset="0"/>
              </a:rPr>
              <a:t>távoktatás</a:t>
            </a:r>
            <a:r>
              <a:rPr lang="hu-HU" sz="8000" dirty="0">
                <a:ea typeface="Roboto" panose="02000000000000000000" pitchFamily="2" charset="0"/>
              </a:rPr>
              <a:t>, a </a:t>
            </a:r>
            <a:r>
              <a:rPr lang="hu-HU" sz="8000" b="1" dirty="0">
                <a:ea typeface="Roboto" panose="02000000000000000000" pitchFamily="2" charset="0"/>
              </a:rPr>
              <a:t>nem formális </a:t>
            </a:r>
            <a:r>
              <a:rPr lang="hu-HU" sz="8000" dirty="0">
                <a:ea typeface="Roboto" panose="02000000000000000000" pitchFamily="2" charset="0"/>
              </a:rPr>
              <a:t>és az </a:t>
            </a:r>
            <a:r>
              <a:rPr lang="hu-HU" sz="8000" b="1" dirty="0">
                <a:ea typeface="Roboto" panose="02000000000000000000" pitchFamily="2" charset="0"/>
              </a:rPr>
              <a:t>informális</a:t>
            </a:r>
            <a:r>
              <a:rPr lang="hu-HU" sz="8000" dirty="0">
                <a:ea typeface="Roboto" panose="02000000000000000000" pitchFamily="2" charset="0"/>
              </a:rPr>
              <a:t> tanulás során szerzett tanulási eredmények gyűjtését és átvitelét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8000" b="1" dirty="0">
                <a:ea typeface="Roboto" panose="02000000000000000000" pitchFamily="2" charset="0"/>
              </a:rPr>
              <a:t>Európai szakoktatási és szakképzési kreditrendszer </a:t>
            </a:r>
            <a:r>
              <a:rPr lang="hu-HU" sz="8000" dirty="0">
                <a:ea typeface="Roboto" panose="02000000000000000000" pitchFamily="2" charset="0"/>
              </a:rPr>
              <a:t>(ECVET)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8000" b="1" dirty="0">
                <a:ea typeface="Roboto" panose="02000000000000000000" pitchFamily="2" charset="0"/>
              </a:rPr>
              <a:t>ESCO</a:t>
            </a:r>
            <a:r>
              <a:rPr lang="hu-HU" sz="8000" dirty="0">
                <a:ea typeface="Roboto" panose="02000000000000000000" pitchFamily="2" charset="0"/>
              </a:rPr>
              <a:t>: a készségek, kompetenciák, képesítések és foglalkozások európai osztályozása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8000" dirty="0">
                <a:ea typeface="Roboto" panose="02000000000000000000" pitchFamily="2" charset="0"/>
              </a:rPr>
              <a:t>Az </a:t>
            </a:r>
            <a:r>
              <a:rPr lang="hu-HU" sz="8000" b="1" dirty="0" err="1">
                <a:ea typeface="Roboto" panose="02000000000000000000" pitchFamily="2" charset="0"/>
              </a:rPr>
              <a:t>Europass</a:t>
            </a:r>
            <a:r>
              <a:rPr lang="hu-HU" sz="8000" b="1" dirty="0">
                <a:ea typeface="Roboto" panose="02000000000000000000" pitchFamily="2" charset="0"/>
              </a:rPr>
              <a:t>-dosszié</a:t>
            </a:r>
            <a:r>
              <a:rPr lang="hu-HU" sz="8000" dirty="0">
                <a:ea typeface="Roboto" panose="02000000000000000000" pitchFamily="2" charset="0"/>
              </a:rPr>
              <a:t> – mely 5-féle dokumentum mintából áll - egyike azon eszközöknek, amelyeket uniós szinten vezettek be a készségek és képesítések átláthatóságának és közérthetőségének fokozása érdekében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8000" dirty="0">
                <a:ea typeface="Roboto" panose="02000000000000000000" pitchFamily="2" charset="0"/>
              </a:rPr>
              <a:t>A készségek, tapasztalatok és tanulmányi eredmények elismerése különböző formákban történhet, pl. képzést igazoló </a:t>
            </a:r>
            <a:r>
              <a:rPr lang="hu-HU" sz="8000" b="1" dirty="0">
                <a:ea typeface="Roboto" panose="02000000000000000000" pitchFamily="2" charset="0"/>
              </a:rPr>
              <a:t>digitális kitűzők </a:t>
            </a:r>
            <a:r>
              <a:rPr lang="hu-HU" sz="8000" dirty="0">
                <a:ea typeface="Roboto" panose="02000000000000000000" pitchFamily="2" charset="0"/>
              </a:rPr>
              <a:t>révén.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8000" dirty="0">
                <a:ea typeface="Roboto" panose="02000000000000000000" pitchFamily="2" charset="0"/>
              </a:rPr>
              <a:t>A készségek a tanulási eredmények különböző típusaira vonatkoznak, ideértve az ismereteket és a </a:t>
            </a:r>
            <a:r>
              <a:rPr lang="hu-HU" sz="8000" b="1" dirty="0">
                <a:ea typeface="Roboto" panose="02000000000000000000" pitchFamily="2" charset="0"/>
              </a:rPr>
              <a:t>kompetenciákat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hu-HU" sz="8000" dirty="0">
              <a:latin typeface="+mj-lt"/>
              <a:ea typeface="Roboto" panose="02000000000000000000" pitchFamily="2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1800"/>
              </a:spcAft>
            </a:pPr>
            <a:endParaRPr lang="hu-HU" sz="1800" dirty="0">
              <a:ea typeface="Roboto" panose="02000000000000000000" pitchFamily="2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BF6212E-0B7A-4E71-8E16-FCDF76190D13}"/>
              </a:ext>
            </a:extLst>
          </p:cNvPr>
          <p:cNvSpPr txBox="1"/>
          <p:nvPr/>
        </p:nvSpPr>
        <p:spPr>
          <a:xfrm>
            <a:off x="1" y="5819045"/>
            <a:ext cx="9831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1000" b="1" dirty="0">
                <a:ea typeface="Roboto" panose="02000000000000000000" pitchFamily="2" charset="0"/>
              </a:rPr>
              <a:t>Forrás</a:t>
            </a:r>
            <a:r>
              <a:rPr lang="hu-HU" sz="1000" dirty="0">
                <a:ea typeface="Roboto" panose="02000000000000000000" pitchFamily="2" charset="0"/>
              </a:rPr>
              <a:t>: A TANÁCS AJÁNLÁSA az egész életen át tartó tanulás európai képesítési keretrendszeréről, valamint az egész életen át tartó tanulás európai képesítési keretrendszerének létrehozásáról szóló 2008. április 23-i európai parlamenti és tanácsi ajánlás hatályon kívül helyezéséről (2017/C 189/03)</a:t>
            </a:r>
          </a:p>
        </p:txBody>
      </p:sp>
    </p:spTree>
    <p:extLst>
      <p:ext uri="{BB962C8B-B14F-4D97-AF65-F5344CB8AC3E}">
        <p14:creationId xmlns:p14="http://schemas.microsoft.com/office/powerpoint/2010/main" val="84283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2E83-D553-4814-AE23-6F5902E4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38844"/>
          </a:xfrm>
        </p:spPr>
        <p:txBody>
          <a:bodyPr>
            <a:noAutofit/>
          </a:bodyPr>
          <a:lstStyle/>
          <a:p>
            <a:r>
              <a:rPr lang="hu-HU" sz="3200" b="1" dirty="0">
                <a:latin typeface="+mn-lt"/>
              </a:rPr>
              <a:t>Európai uniós iránymutatások II.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E30E-E183-4627-9CCA-D1B9198F5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3398"/>
            <a:ext cx="12192000" cy="46307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>
                <a:ea typeface="Roboto" panose="02000000000000000000" pitchFamily="2" charset="0"/>
              </a:rPr>
              <a:t>Európai keretrendszer, amely a formális, nem formális és informális keretek között, többek között </a:t>
            </a:r>
            <a:r>
              <a:rPr lang="hu-HU" sz="2000" b="1" dirty="0">
                <a:ea typeface="Roboto" panose="02000000000000000000" pitchFamily="2" charset="0"/>
              </a:rPr>
              <a:t>gyakorlati tapasztalatok</a:t>
            </a:r>
            <a:r>
              <a:rPr lang="hu-HU" sz="2000" dirty="0">
                <a:ea typeface="Roboto" panose="02000000000000000000" pitchFamily="2" charset="0"/>
              </a:rPr>
              <a:t>, mobilitás és </a:t>
            </a:r>
            <a:r>
              <a:rPr lang="hu-HU" sz="2000" b="1" dirty="0">
                <a:ea typeface="Roboto" panose="02000000000000000000" pitchFamily="2" charset="0"/>
              </a:rPr>
              <a:t>önkéntesség</a:t>
            </a:r>
            <a:r>
              <a:rPr lang="hu-HU" sz="2000" dirty="0">
                <a:ea typeface="Roboto" panose="02000000000000000000" pitchFamily="2" charset="0"/>
              </a:rPr>
              <a:t> során megszerzett készségek és képesítések átláthatóságát és közérthetőségét hivatott elősegíteni („Europass”)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>
                <a:ea typeface="Roboto" panose="02000000000000000000" pitchFamily="2" charset="0"/>
              </a:rPr>
              <a:t>készségfejlesztési programnak megfelelően a Bizottság a mikrotanúsítványokkal kapcsolatos európai megközelítés </a:t>
            </a:r>
            <a:r>
              <a:rPr lang="hu-HU" sz="2000" b="1" dirty="0">
                <a:ea typeface="Roboto" panose="02000000000000000000" pitchFamily="2" charset="0"/>
              </a:rPr>
              <a:t>kialakításán fog dolgozni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>
                <a:ea typeface="Roboto" panose="02000000000000000000" pitchFamily="2" charset="0"/>
              </a:rPr>
              <a:t>A mikrotanúsítványt adó képzések nemcsak a szakemberek számára hasznosak, hanem </a:t>
            </a:r>
            <a:r>
              <a:rPr lang="hu-HU" sz="2000" b="1" dirty="0">
                <a:ea typeface="Roboto" panose="02000000000000000000" pitchFamily="2" charset="0"/>
              </a:rPr>
              <a:t>kiegészíthetik</a:t>
            </a:r>
            <a:r>
              <a:rPr lang="hu-HU" sz="2000" dirty="0">
                <a:ea typeface="Roboto" panose="02000000000000000000" pitchFamily="2" charset="0"/>
              </a:rPr>
              <a:t> az alapképzésben, mesterképzésben és doktori képzésben részt vevő diákoknak szóló tantervet is.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>
                <a:ea typeface="Roboto" panose="02000000000000000000" pitchFamily="2" charset="0"/>
              </a:rPr>
              <a:t>A mikrotanúsítványoknak </a:t>
            </a:r>
            <a:r>
              <a:rPr lang="hu-HU" sz="2000" b="1" dirty="0">
                <a:ea typeface="Roboto" panose="02000000000000000000" pitchFamily="2" charset="0"/>
              </a:rPr>
              <a:t>nincs</a:t>
            </a:r>
            <a:r>
              <a:rPr lang="hu-HU" sz="2000" dirty="0">
                <a:ea typeface="Roboto" panose="02000000000000000000" pitchFamily="2" charset="0"/>
              </a:rPr>
              <a:t> általánosan </a:t>
            </a:r>
            <a:r>
              <a:rPr lang="hu-HU" sz="2000" b="1" dirty="0">
                <a:ea typeface="Roboto" panose="02000000000000000000" pitchFamily="2" charset="0"/>
              </a:rPr>
              <a:t>elfogadott</a:t>
            </a:r>
            <a:r>
              <a:rPr lang="hu-HU" sz="2000" dirty="0">
                <a:ea typeface="Roboto" panose="02000000000000000000" pitchFamily="2" charset="0"/>
              </a:rPr>
              <a:t> definíciójuk, mint ahogy az érvényesítésükre és elismerésükre vonatkozó közös megközelítés is hiányzik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>
                <a:ea typeface="Roboto" panose="02000000000000000000" pitchFamily="2" charset="0"/>
              </a:rPr>
              <a:t>A készségfejlesztési program támogatni fogja azokat a tagállamokat és felsőoktatási intézményeket, amelyek az Europass-dokumentumok formájában rendelkezésre álló </a:t>
            </a:r>
            <a:r>
              <a:rPr lang="hu-HU" sz="2000" b="1" dirty="0">
                <a:ea typeface="Roboto" panose="02000000000000000000" pitchFamily="2" charset="0"/>
              </a:rPr>
              <a:t>szabványos európai </a:t>
            </a:r>
            <a:r>
              <a:rPr lang="hu-HU" sz="2000" dirty="0">
                <a:ea typeface="Roboto" panose="02000000000000000000" pitchFamily="2" charset="0"/>
              </a:rPr>
              <a:t>eszközöket használják a hiteles digitális tanúsítványok, többek között a digitális oklevelek és a mikrotanúsítványok kiadására.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9FF2F7C-10FD-4246-B0B7-7319BDB825F0}"/>
              </a:ext>
            </a:extLst>
          </p:cNvPr>
          <p:cNvSpPr txBox="1"/>
          <p:nvPr/>
        </p:nvSpPr>
        <p:spPr>
          <a:xfrm>
            <a:off x="-2" y="5587068"/>
            <a:ext cx="10175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sz="1000" b="1" dirty="0">
                <a:ea typeface="Roboto" panose="02000000000000000000" pitchFamily="2" charset="0"/>
              </a:rPr>
              <a:t>Forrás</a:t>
            </a:r>
            <a:r>
              <a:rPr lang="hu-HU" sz="1000" dirty="0">
                <a:ea typeface="Roboto" panose="02000000000000000000" pitchFamily="2" charset="0"/>
              </a:rPr>
              <a:t>: AZ EURÓPAI PARLAMENT ÉS A TANÁCS (EU) 2018/646 HATÁROZATA (2018. április 18.) a készségekkel és képesítésekkel kapcsolatban nyújtott jobb szolgáltatások közös keretrendszeréről (Europass) és a 2241/2004/EK határozat hatályon kívül helyezéséről; A Bizottság közleménye az európai oktatási térség 2025-ig történő megvalósításáról COM(2020) 625 </a:t>
            </a:r>
            <a:r>
              <a:rPr lang="hu-HU" sz="1000" dirty="0" err="1">
                <a:ea typeface="Roboto" panose="02000000000000000000" pitchFamily="2" charset="0"/>
              </a:rPr>
              <a:t>final</a:t>
            </a:r>
            <a:r>
              <a:rPr lang="hu-HU" sz="1000" dirty="0">
                <a:ea typeface="Roboto" panose="02000000000000000000" pitchFamily="2" charset="0"/>
              </a:rPr>
              <a:t>; A BIZOTTSÁG KÖZLEMÉNYE AZ EURÓPAI PARLAMENTNEK, A TANÁCSNAK, AZ EURÓPAI GAZDASÁGI ÉS SZOCIÁLIS BIZOTTSÁGNAK ÉS A RÉGIÓK BIZOTTSÁGÁNAK az európai oktatási térség 2025-ig történő megvalósításáról {SWD(2020) 212 </a:t>
            </a:r>
            <a:r>
              <a:rPr lang="hu-HU" sz="1000" dirty="0" err="1">
                <a:ea typeface="Roboto" panose="02000000000000000000" pitchFamily="2" charset="0"/>
              </a:rPr>
              <a:t>final</a:t>
            </a:r>
            <a:r>
              <a:rPr lang="hu-HU" sz="1000" dirty="0">
                <a:ea typeface="Roboto" panose="02000000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7686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84296-F753-4E38-9766-90ED5100E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41839"/>
            <a:ext cx="12191999" cy="4018326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1800"/>
              </a:spcAft>
            </a:pPr>
            <a:endParaRPr lang="hu-HU" sz="1800" dirty="0">
              <a:ea typeface="Roboto" panose="02000000000000000000" pitchFamily="2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2400" dirty="0">
                <a:ea typeface="Roboto" panose="02000000000000000000" pitchFamily="2" charset="0"/>
              </a:rPr>
              <a:t>Az ismeretek, készségek, felelősség és autonómia szempontjából meghatározott megállapítások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2400" dirty="0">
                <a:ea typeface="Roboto" panose="02000000000000000000" pitchFamily="2" charset="0"/>
              </a:rPr>
              <a:t>arra vonatkozóan, hogy a tanuló egy tanulási folyamat befejezésekor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hu-HU" sz="2400" b="1" dirty="0">
                <a:ea typeface="Roboto" panose="02000000000000000000" pitchFamily="2" charset="0"/>
              </a:rPr>
              <a:t>mit tud, ért és képes elvégezni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5427D7C-A95C-45E7-9E02-202881571642}"/>
              </a:ext>
            </a:extLst>
          </p:cNvPr>
          <p:cNvSpPr txBox="1"/>
          <p:nvPr/>
        </p:nvSpPr>
        <p:spPr>
          <a:xfrm>
            <a:off x="-1" y="5863159"/>
            <a:ext cx="9831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1000" b="1" dirty="0">
                <a:ea typeface="Roboto" panose="02000000000000000000" pitchFamily="2" charset="0"/>
              </a:rPr>
              <a:t>Forrás</a:t>
            </a:r>
            <a:r>
              <a:rPr lang="hu-HU" sz="1000" dirty="0">
                <a:ea typeface="Roboto" panose="02000000000000000000" pitchFamily="2" charset="0"/>
              </a:rPr>
              <a:t>: A TANÁCS AJÁNLÁSA az egész életen át tartó tanulás európai képesítési keretrendszeréről, valamint az egész életen át tartó tanulás európai képesítési keretrendszerének létrehozásáról szóló 2008. április 23-i európai parlamenti és tanácsi ajánlás hatályon kívül helyezéséről (2017/C 189/03)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28428A-A2BE-47BC-BDFF-87150353E0C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638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+mn-lt"/>
              </a:rPr>
              <a:t>Tanulási eredmények definíciója</a:t>
            </a:r>
          </a:p>
        </p:txBody>
      </p:sp>
    </p:spTree>
    <p:extLst>
      <p:ext uri="{BB962C8B-B14F-4D97-AF65-F5344CB8AC3E}">
        <p14:creationId xmlns:p14="http://schemas.microsoft.com/office/powerpoint/2010/main" val="84632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3529ED3-0FAC-4A97-9138-222CFFF97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468728"/>
              </p:ext>
            </p:extLst>
          </p:nvPr>
        </p:nvGraphicFramePr>
        <p:xfrm>
          <a:off x="-318782" y="1163844"/>
          <a:ext cx="4437777" cy="402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768130E5-A943-4A2A-AD89-2A7EBB76B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8045" y="1286969"/>
            <a:ext cx="3618634" cy="355561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6C6E020-F55C-4241-AD74-F31DF4990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3543" y="1744127"/>
            <a:ext cx="4536706" cy="263495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6A52789-32CD-4253-B2C3-BD636428FA79}"/>
              </a:ext>
            </a:extLst>
          </p:cNvPr>
          <p:cNvSpPr txBox="1"/>
          <p:nvPr/>
        </p:nvSpPr>
        <p:spPr>
          <a:xfrm>
            <a:off x="-1" y="5963827"/>
            <a:ext cx="98318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hu-HU" sz="1000" b="1">
                <a:ea typeface="Roboto" panose="02000000000000000000" pitchFamily="2" charset="0"/>
              </a:rPr>
              <a:t>Forrás</a:t>
            </a:r>
            <a:r>
              <a:rPr lang="hu-HU" sz="1000">
                <a:ea typeface="Roboto" panose="02000000000000000000" pitchFamily="2" charset="0"/>
              </a:rPr>
              <a:t>: Tempus: Az ECVET Szakértői Hálózat tevékenysége és szerepe a szakképzés korszerűsítésében 2012-2020; saját szerkesztés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11BA38-FD82-4F4B-BC0A-AD4FBFE0412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6388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+mn-lt"/>
              </a:rPr>
              <a:t>Tanulási eredmények jellemzői</a:t>
            </a:r>
          </a:p>
        </p:txBody>
      </p:sp>
    </p:spTree>
    <p:extLst>
      <p:ext uri="{BB962C8B-B14F-4D97-AF65-F5344CB8AC3E}">
        <p14:creationId xmlns:p14="http://schemas.microsoft.com/office/powerpoint/2010/main" val="3599582340"/>
      </p:ext>
    </p:extLst>
  </p:cSld>
  <p:clrMapOvr>
    <a:masterClrMapping/>
  </p:clrMapOvr>
</p:sld>
</file>

<file path=ppt/theme/theme1.xml><?xml version="1.0" encoding="utf-8"?>
<a:theme xmlns:a="http://schemas.openxmlformats.org/drawingml/2006/main" name="djp_theme">
  <a:themeElements>
    <a:clrScheme name="djp 1">
      <a:dk1>
        <a:srgbClr val="3F484D"/>
      </a:dk1>
      <a:lt1>
        <a:srgbClr val="FFFFFF"/>
      </a:lt1>
      <a:dk2>
        <a:srgbClr val="3F484D"/>
      </a:dk2>
      <a:lt2>
        <a:srgbClr val="EFEFEF"/>
      </a:lt2>
      <a:accent1>
        <a:srgbClr val="262050"/>
      </a:accent1>
      <a:accent2>
        <a:srgbClr val="06AB71"/>
      </a:accent2>
      <a:accent3>
        <a:srgbClr val="EB0A32"/>
      </a:accent3>
      <a:accent4>
        <a:srgbClr val="68C0ED"/>
      </a:accent4>
      <a:accent5>
        <a:srgbClr val="8F8F92"/>
      </a:accent5>
      <a:accent6>
        <a:srgbClr val="3F484D"/>
      </a:accent6>
      <a:hlink>
        <a:srgbClr val="68C0ED"/>
      </a:hlink>
      <a:folHlink>
        <a:srgbClr val="68C0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jp_ppt_sablon_20210917" id="{6FEB12F1-6EB4-1C44-99D5-434863A0D9B9}" vid="{0B9F55EF-D2FA-A14A-8CE3-A29B44B7F4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886E3C0D227D14A91EC55D26F1EFEDD" ma:contentTypeVersion="14" ma:contentTypeDescription="Új dokumentum létrehozása." ma:contentTypeScope="" ma:versionID="c408c4268f0ac7b92da20794c8db54a2">
  <xsd:schema xmlns:xsd="http://www.w3.org/2001/XMLSchema" xmlns:xs="http://www.w3.org/2001/XMLSchema" xmlns:p="http://schemas.microsoft.com/office/2006/metadata/properties" xmlns:ns2="311e7baa-e752-4a4d-8ec9-b0a146266f76" xmlns:ns3="f03d997d-718e-44d7-a6f2-2936d784526f" targetNamespace="http://schemas.microsoft.com/office/2006/metadata/properties" ma:root="true" ma:fieldsID="0cf87ccbebdbb705529b9e98bda05139" ns2:_="" ns3:_="">
    <xsd:import namespace="311e7baa-e752-4a4d-8ec9-b0a146266f76"/>
    <xsd:import namespace="f03d997d-718e-44d7-a6f2-2936d7845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e7baa-e752-4a4d-8ec9-b0a146266f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Láttamozási állapot" ma:internalName="L_x00e1_ttamoz_x00e1_si_x0020__x00e1_llapot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d997d-718e-44d7-a6f2-2936d78452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11e7baa-e752-4a4d-8ec9-b0a146266f76" xsi:nil="true"/>
  </documentManagement>
</p:properties>
</file>

<file path=customXml/itemProps1.xml><?xml version="1.0" encoding="utf-8"?>
<ds:datastoreItem xmlns:ds="http://schemas.openxmlformats.org/officeDocument/2006/customXml" ds:itemID="{81106DC0-A2A8-46C8-B5F8-22E5C9AC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e7baa-e752-4a4d-8ec9-b0a146266f76"/>
    <ds:schemaRef ds:uri="f03d997d-718e-44d7-a6f2-2936d7845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7C1269-2B53-4717-8750-5F19C39606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538591-11AA-47E6-BD3B-E84C95233526}">
  <ds:schemaRefs>
    <ds:schemaRef ds:uri="http://schemas.microsoft.com/office/2006/metadata/properties"/>
    <ds:schemaRef ds:uri="http://schemas.microsoft.com/office/infopath/2007/PartnerControls"/>
    <ds:schemaRef ds:uri="311e7baa-e752-4a4d-8ec9-b0a146266f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djp_ppt_sablon</Template>
  <TotalTime>207</TotalTime>
  <Words>1471</Words>
  <Application>Microsoft Office PowerPoint</Application>
  <PresentationFormat>Szélesvásznú</PresentationFormat>
  <Paragraphs>85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Calibri Regular</vt:lpstr>
      <vt:lpstr>Roboto</vt:lpstr>
      <vt:lpstr>Wingdings</vt:lpstr>
      <vt:lpstr>djp_theme</vt:lpstr>
      <vt:lpstr>A tanulási eredmények mikrotanúsítvány-alapú nyilvántartása és alkalmazási lehetőségei</vt:lpstr>
      <vt:lpstr>PowerPoint-bemutató</vt:lpstr>
      <vt:lpstr>PowerPoint-bemutató</vt:lpstr>
      <vt:lpstr>PowerPoint-bemutató</vt:lpstr>
      <vt:lpstr>PowerPoint-bemutató</vt:lpstr>
      <vt:lpstr>Európai uniós iránymutatások I.</vt:lpstr>
      <vt:lpstr>Európai uniós iránymutatások II.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Technológiai háttér: blockchain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Salomvári György</dc:creator>
  <cp:lastModifiedBy>Salomvári György</cp:lastModifiedBy>
  <cp:revision>15</cp:revision>
  <dcterms:created xsi:type="dcterms:W3CDTF">2021-11-26T08:30:15Z</dcterms:created>
  <dcterms:modified xsi:type="dcterms:W3CDTF">2021-11-30T07:45:13Z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0x0101008886E3C0D227D14A91EC55D26F1EFEDD</vt:lpwstr>
  </property>
</Properties>
</file>