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3" r:id="rId6"/>
    <p:sldId id="268" r:id="rId7"/>
    <p:sldId id="414" r:id="rId8"/>
    <p:sldId id="415" r:id="rId9"/>
    <p:sldId id="416" r:id="rId10"/>
    <p:sldId id="408" r:id="rId11"/>
    <p:sldId id="404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044529-3CE3-5471-2FE2-B60D49164130}" name="Horváthné Felföldi Helga" initials="HH" userId="S::horvathne.felfoldi.helga@dpmk.hu::84cfcd30-9cdb-421a-ad25-c6e2a0c64a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né Felföldi Helga" initials="HFH" lastIdx="4" clrIdx="0">
    <p:extLst>
      <p:ext uri="{19B8F6BF-5375-455C-9EA6-DF929625EA0E}">
        <p15:presenceInfo xmlns:p15="http://schemas.microsoft.com/office/powerpoint/2012/main" userId="S::horvathne.felfoldi.helga@dpmk.hu::84cfcd30-9cdb-421a-ad25-c6e2a0c64a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62150"/>
    <a:srgbClr val="E7E5E5"/>
    <a:srgbClr val="68C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74350736539647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635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63500" cap="sq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2728336"/>
        <c:axId val="1043865472"/>
      </c:line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bg2"/>
              </a:solidFill>
              <a:bevel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091407011773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2728336"/>
        <c:axId val="1043865472"/>
      </c:bar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346115612771513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96D321-333F-B64E-BD22-75F1A6A3E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577A5-DB04-D14D-86AA-48C35FEEE9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8AE2-5A70-8545-9BBD-5FFA416E962B}" type="datetimeFigureOut">
              <a:rPr lang="hu-HU" smtClean="0">
                <a:latin typeface="Calibri Regular"/>
              </a:rPr>
              <a:t>2021. 11. 29.</a:t>
            </a:fld>
            <a:endParaRPr lang="hu-HU">
              <a:latin typeface="Calibri Regular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C72F1-D224-9945-8203-636614BBF0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A1B18-AF74-994F-9341-CB4589DF2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63E8-FABC-B849-8D54-C8293E42EC40}" type="slidenum">
              <a:rPr lang="hu-HU" smtClean="0">
                <a:latin typeface="Calibri Regular"/>
              </a:rPr>
              <a:t>‹#›</a:t>
            </a:fld>
            <a:endParaRPr lang="hu-HU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4455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9220DA22-E23F-2742-9DA2-94CAEFFF3319}" type="datetimeFigureOut">
              <a:rPr lang="hu-HU" smtClean="0"/>
              <a:pPr/>
              <a:t>2021. 11. 29.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24217024-60A8-3B4E-A3D6-DC60ED2C9AB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264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Prezentáció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9144000" cy="400795"/>
          </a:xfrm>
        </p:spPr>
        <p:txBody>
          <a:bodyPr/>
          <a:lstStyle>
            <a:lvl1pPr marL="0" indent="0" algn="l">
              <a:buNone/>
              <a:defRPr sz="2400" b="0" i="0" cap="all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Szerző</a:t>
            </a:r>
            <a:r>
              <a:rPr lang="en-US"/>
              <a:t> Neve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7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744969831"/>
              </p:ext>
            </p:extLst>
          </p:nvPr>
        </p:nvGraphicFramePr>
        <p:xfrm>
          <a:off x="587052" y="76076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2184A4-C33E-6443-B0A6-C02E46F00E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ACAD6A1-9F58-184A-BBB0-ECCAC4AFC11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3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oszl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165769659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8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k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87215818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4571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8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ő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09B31C-4237-C544-AD76-2D78D6D974A0}"/>
              </a:ext>
            </a:extLst>
          </p:cNvPr>
          <p:cNvCxnSpPr>
            <a:cxnSpLocks/>
          </p:cNvCxnSpPr>
          <p:nvPr userDrawn="1"/>
        </p:nvCxnSpPr>
        <p:spPr>
          <a:xfrm flipV="1">
            <a:off x="368135" y="3469780"/>
            <a:ext cx="11125365" cy="533"/>
          </a:xfrm>
          <a:prstGeom prst="straightConnector1">
            <a:avLst/>
          </a:prstGeom>
          <a:ln w="25400">
            <a:solidFill>
              <a:srgbClr val="2621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DE3C9BF-2CC0-F04B-B48B-96990D3F0B8E}"/>
              </a:ext>
            </a:extLst>
          </p:cNvPr>
          <p:cNvSpPr/>
          <p:nvPr userDrawn="1"/>
        </p:nvSpPr>
        <p:spPr>
          <a:xfrm>
            <a:off x="362073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2019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28E35EB-5589-6E45-B958-44238A178822}"/>
              </a:ext>
            </a:extLst>
          </p:cNvPr>
          <p:cNvSpPr/>
          <p:nvPr userDrawn="1"/>
        </p:nvSpPr>
        <p:spPr>
          <a:xfrm>
            <a:off x="4050186" y="3245982"/>
            <a:ext cx="448662" cy="44866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0" i="0">
              <a:latin typeface="Calibri 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A2C1E0-5B03-6B44-9D15-E328FC7FFA55}"/>
              </a:ext>
            </a:extLst>
          </p:cNvPr>
          <p:cNvCxnSpPr>
            <a:stCxn id="16" idx="2"/>
          </p:cNvCxnSpPr>
          <p:nvPr userDrawn="1"/>
        </p:nvCxnSpPr>
        <p:spPr>
          <a:xfrm flipH="1">
            <a:off x="1074592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AD98D3-FF39-614A-BB96-A87CE5785B4B}"/>
              </a:ext>
            </a:extLst>
          </p:cNvPr>
          <p:cNvSpPr txBox="1"/>
          <p:nvPr userDrawn="1"/>
        </p:nvSpPr>
        <p:spPr>
          <a:xfrm>
            <a:off x="1953129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C5A550B-0566-084A-A4DE-522182E13DC3}"/>
              </a:ext>
            </a:extLst>
          </p:cNvPr>
          <p:cNvSpPr/>
          <p:nvPr userDrawn="1"/>
        </p:nvSpPr>
        <p:spPr>
          <a:xfrm>
            <a:off x="2429256" y="4203041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5135A1-2255-0E48-9867-79AC08B15A1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6650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6A988D5-DB5F-BC4E-B8A9-6F46038F2E60}"/>
              </a:ext>
            </a:extLst>
          </p:cNvPr>
          <p:cNvSpPr txBox="1"/>
          <p:nvPr userDrawn="1"/>
        </p:nvSpPr>
        <p:spPr>
          <a:xfrm>
            <a:off x="4016756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0AB543B-A3F4-2340-B619-1D33E9302238}"/>
              </a:ext>
            </a:extLst>
          </p:cNvPr>
          <p:cNvSpPr/>
          <p:nvPr userDrawn="1"/>
        </p:nvSpPr>
        <p:spPr>
          <a:xfrm>
            <a:off x="4628356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FFE02B-3469-6143-8F08-66E7A5DD5EB1}"/>
              </a:ext>
            </a:extLst>
          </p:cNvPr>
          <p:cNvCxnSpPr>
            <a:stCxn id="30" idx="2"/>
          </p:cNvCxnSpPr>
          <p:nvPr userDrawn="1"/>
        </p:nvCxnSpPr>
        <p:spPr>
          <a:xfrm flipH="1">
            <a:off x="5340875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3A6695-D1D7-D14C-AF4A-46371E404A51}"/>
              </a:ext>
            </a:extLst>
          </p:cNvPr>
          <p:cNvSpPr txBox="1"/>
          <p:nvPr userDrawn="1"/>
        </p:nvSpPr>
        <p:spPr>
          <a:xfrm>
            <a:off x="6219412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F677704-B3B9-6F4E-8B1E-693EA0BF5DF4}"/>
              </a:ext>
            </a:extLst>
          </p:cNvPr>
          <p:cNvSpPr/>
          <p:nvPr userDrawn="1"/>
        </p:nvSpPr>
        <p:spPr>
          <a:xfrm>
            <a:off x="6684968" y="4203041"/>
            <a:ext cx="1425039" cy="1425039"/>
          </a:xfrm>
          <a:prstGeom prst="roundRect">
            <a:avLst/>
          </a:prstGeom>
          <a:solidFill>
            <a:srgbClr val="262150"/>
          </a:solidFill>
          <a:ln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D1DF9B-D3EB-534D-A178-022AF83D4B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402362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CA5BA0-4A11-E74E-A2BF-BD13884E19FB}"/>
              </a:ext>
            </a:extLst>
          </p:cNvPr>
          <p:cNvSpPr txBox="1"/>
          <p:nvPr userDrawn="1"/>
        </p:nvSpPr>
        <p:spPr>
          <a:xfrm>
            <a:off x="8272468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29794E6-D39B-0246-A99B-4F2DBD07BDF1}"/>
              </a:ext>
            </a:extLst>
          </p:cNvPr>
          <p:cNvSpPr/>
          <p:nvPr userDrawn="1"/>
        </p:nvSpPr>
        <p:spPr>
          <a:xfrm>
            <a:off x="8493242" y="1312013"/>
            <a:ext cx="1425039" cy="1425039"/>
          </a:xfrm>
          <a:prstGeom prst="roundRect">
            <a:avLst/>
          </a:prstGeom>
          <a:solidFill>
            <a:schemeClr val="accent1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2023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27B4E3-362D-C04A-A149-AC7795EBBBAE}"/>
              </a:ext>
            </a:extLst>
          </p:cNvPr>
          <p:cNvCxnSpPr>
            <a:stCxn id="36" idx="2"/>
          </p:cNvCxnSpPr>
          <p:nvPr userDrawn="1"/>
        </p:nvCxnSpPr>
        <p:spPr>
          <a:xfrm flipH="1">
            <a:off x="9205761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C00C7E-D8FC-3A47-995B-1FEB01FE12F3}"/>
              </a:ext>
            </a:extLst>
          </p:cNvPr>
          <p:cNvSpPr txBox="1"/>
          <p:nvPr userDrawn="1"/>
        </p:nvSpPr>
        <p:spPr>
          <a:xfrm>
            <a:off x="10084298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B00EBB-7581-5C49-A846-B1A90386E6E8}"/>
              </a:ext>
            </a:extLst>
          </p:cNvPr>
          <p:cNvSpPr txBox="1"/>
          <p:nvPr userDrawn="1"/>
        </p:nvSpPr>
        <p:spPr>
          <a:xfrm>
            <a:off x="4543012" y="3523246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0" i="0" baseline="0">
                <a:solidFill>
                  <a:schemeClr val="accent3"/>
                </a:solidFill>
                <a:latin typeface="Calibri Regular"/>
              </a:rPr>
              <a:t>Szöveg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672B533-CBDB-7649-ABFB-AB62A42B11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073" y="236192"/>
            <a:ext cx="10515600" cy="7762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735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zöveg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EA7FC-1DB7-224E-A4BB-3F179F6E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41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5E490-95A7-5141-912D-824AB32AC8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87167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08958-7DF9-6349-9E32-D28A32B314C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941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24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és magyar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0B79B-4316-504C-AD73-E282545BF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726C9-C6F4-034B-93BE-FDB463CA210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err="1"/>
              <a:t>Kép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9C0CD-F850-CB42-9A34-4F8C888194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2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480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é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Köszönjük</a:t>
            </a:r>
            <a:r>
              <a:rPr lang="en-US"/>
              <a:t> a </a:t>
            </a:r>
            <a:r>
              <a:rPr lang="en-US" err="1"/>
              <a:t>figyelmet</a:t>
            </a:r>
            <a:r>
              <a:rPr lang="en-US"/>
              <a:t>!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2159000" cy="400795"/>
          </a:xfrm>
        </p:spPr>
        <p:txBody>
          <a:bodyPr/>
          <a:lstStyle>
            <a:lvl1pPr marL="0" indent="0" algn="l">
              <a:buNone/>
              <a:defRPr sz="2400" b="0" i="0" cap="none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Elérhetőségek</a:t>
            </a:r>
            <a:r>
              <a:rPr lang="en-US"/>
              <a:t>: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1347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image2.png">
            <a:extLst>
              <a:ext uri="{FF2B5EF4-FFF2-40B4-BE49-F238E27FC236}">
                <a16:creationId xmlns:a16="http://schemas.microsoft.com/office/drawing/2014/main" id="{79FE444C-5CD1-4751-9A70-15CE0F2300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11" y="6282463"/>
            <a:ext cx="576000" cy="58322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8158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77D5-89CF-024E-8F8F-88DE54DBB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1440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F86E-4058-D94A-8A3C-747E295FE3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016375"/>
          </a:xfrm>
        </p:spPr>
        <p:txBody>
          <a:bodyPr/>
          <a:lstStyle/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72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ejezetkezd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EF68-6C58-4C42-99F7-804086D5F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00373"/>
            <a:ext cx="10515600" cy="25782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36EE-0E79-5A41-BDF2-00691902E9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105588"/>
            <a:ext cx="10515600" cy="1500187"/>
          </a:xfrm>
        </p:spPr>
        <p:txBody>
          <a:bodyPr/>
          <a:lstStyle>
            <a:lvl1pPr marL="0" indent="0">
              <a:buNone/>
              <a:defRPr sz="2400" b="0" i="0" cap="all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alcíme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oszlop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9D82-14A3-8342-A2E7-6A38E2BD3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F10F-91A3-EB40-A4BE-D3EA4341AC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83526-3BAF-D94F-AA22-D56261096F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94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EE59-4711-BF4F-BD8C-09BF654F1B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027C9-46C8-1947-910A-5066E77CB2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5654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D4AF6-16A1-F145-9F8E-A0EF2340A4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38932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183DC-9D20-B344-8A5B-41749762CAB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5654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51148-FF09-1B43-9FE6-A8F82A627AE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38932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22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é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11350"/>
            <a:ext cx="10515600" cy="7635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493169-5EB2-AB41-8E6E-4F1607567D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82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87AAE6-B39E-BC43-90D2-DE73A62E4FDA}"/>
              </a:ext>
            </a:extLst>
          </p:cNvPr>
          <p:cNvSpPr txBox="1"/>
          <p:nvPr userDrawn="1"/>
        </p:nvSpPr>
        <p:spPr>
          <a:xfrm>
            <a:off x="8382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95D6DC8-2316-D244-AEA0-97437AE9EB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069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EE36D1-7595-844B-AD98-07638384904D}"/>
              </a:ext>
            </a:extLst>
          </p:cNvPr>
          <p:cNvSpPr txBox="1"/>
          <p:nvPr userDrawn="1"/>
        </p:nvSpPr>
        <p:spPr>
          <a:xfrm>
            <a:off x="44069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10799C0-9067-B847-A16B-D59DFDAE8C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756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2A2EA-4385-694F-BD40-B3813CBA49EA}"/>
              </a:ext>
            </a:extLst>
          </p:cNvPr>
          <p:cNvSpPr txBox="1"/>
          <p:nvPr userDrawn="1"/>
        </p:nvSpPr>
        <p:spPr>
          <a:xfrm>
            <a:off x="79756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</p:spTree>
    <p:extLst>
      <p:ext uri="{BB962C8B-B14F-4D97-AF65-F5344CB8AC3E}">
        <p14:creationId xmlns:p14="http://schemas.microsoft.com/office/powerpoint/2010/main" val="170551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1B02FAB-1B16-9A4A-B575-638A69EC260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846661"/>
              </p:ext>
            </p:extLst>
          </p:nvPr>
        </p:nvGraphicFramePr>
        <p:xfrm>
          <a:off x="838200" y="2149232"/>
          <a:ext cx="10515600" cy="27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689790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719424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630346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65689874"/>
                    </a:ext>
                  </a:extLst>
                </a:gridCol>
              </a:tblGrid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1086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888946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2858547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12554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308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8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szöveg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24050"/>
            <a:ext cx="10515600" cy="7508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D6960E-844D-A94F-A6CE-679E7B63D3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6088365"/>
              </p:ext>
            </p:extLst>
          </p:nvPr>
        </p:nvGraphicFramePr>
        <p:xfrm>
          <a:off x="7351202" y="1709876"/>
          <a:ext cx="3509396" cy="381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698">
                  <a:extLst>
                    <a:ext uri="{9D8B030D-6E8A-4147-A177-3AD203B41FA5}">
                      <a16:colId xmlns:a16="http://schemas.microsoft.com/office/drawing/2014/main" val="3904232309"/>
                    </a:ext>
                  </a:extLst>
                </a:gridCol>
                <a:gridCol w="1754698">
                  <a:extLst>
                    <a:ext uri="{9D8B030D-6E8A-4147-A177-3AD203B41FA5}">
                      <a16:colId xmlns:a16="http://schemas.microsoft.com/office/drawing/2014/main" val="1413416836"/>
                    </a:ext>
                  </a:extLst>
                </a:gridCol>
              </a:tblGrid>
              <a:tr h="555653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7630355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1721114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453176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84615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E61FA0-4705-F749-9C47-FF7F7C4B0E2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38151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68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46F77-97D4-8043-8134-2F281EBEE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here to edit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B4419-8F96-3D47-B5EF-C13513C34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67871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0" r:id="rId7"/>
    <p:sldLayoutId id="2147483683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80" r:id="rId14"/>
    <p:sldLayoutId id="2147483681" r:id="rId15"/>
    <p:sldLayoutId id="2147483679" r:id="rId16"/>
    <p:sldLayoutId id="2147483682" r:id="rId17"/>
    <p:sldLayoutId id="2147483691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strike="noStrike" kern="1200" baseline="0">
          <a:solidFill>
            <a:schemeClr val="tx1"/>
          </a:solidFill>
          <a:latin typeface="Calibri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00000"/>
        <a:buFont typeface="Wingdings" pitchFamily="2" charset="2"/>
        <a:buChar char="§"/>
        <a:defRPr sz="2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4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0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isjoletprogram.hu/hu/tartalom/dmp-digitalis-munkaero-progra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sztum.h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96A3-A0E0-534B-B259-EDEE2D12F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6705"/>
            <a:ext cx="9144000" cy="2203678"/>
          </a:xfrm>
        </p:spPr>
        <p:txBody>
          <a:bodyPr anchor="t">
            <a:noAutofit/>
          </a:bodyPr>
          <a:lstStyle/>
          <a:p>
            <a:r>
              <a:rPr lang="hu-HU" sz="4400" dirty="0"/>
              <a:t>A Digitális Szakképzési és Felnőttképzési Módszertani Központ szakmai céljainak ismertetése</a:t>
            </a:r>
            <a:br>
              <a:rPr lang="hu-HU" sz="4400" dirty="0"/>
            </a:br>
            <a:br>
              <a:rPr lang="hu-HU" sz="4400" dirty="0"/>
            </a:br>
            <a:r>
              <a:rPr lang="hu-HU" sz="44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D1134-AB4D-F140-B09F-234FC98C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9254"/>
            <a:ext cx="9144000" cy="400795"/>
          </a:xfrm>
        </p:spPr>
        <p:txBody>
          <a:bodyPr>
            <a:noAutofit/>
          </a:bodyPr>
          <a:lstStyle/>
          <a:p>
            <a:r>
              <a:rPr lang="hu-HU" cap="none" dirty="0">
                <a:latin typeface="+mj-lt"/>
              </a:rPr>
              <a:t>Jankó Tamás</a:t>
            </a:r>
            <a:endParaRPr lang="hu-HU" cap="none" dirty="0">
              <a:solidFill>
                <a:srgbClr val="666666"/>
              </a:solidFill>
              <a:effectLst/>
              <a:latin typeface="+mj-lt"/>
            </a:endParaRPr>
          </a:p>
          <a:p>
            <a:r>
              <a:rPr lang="hu-HU" cap="none" dirty="0">
                <a:effectLst/>
                <a:latin typeface="+mj-lt"/>
              </a:rPr>
              <a:t>vezető, Digitális Szakképzési és Felnőtképzési Módszertani Központ</a:t>
            </a:r>
            <a:endParaRPr lang="hu-HU" cap="none" dirty="0">
              <a:latin typeface="+mj-lt"/>
            </a:endParaRPr>
          </a:p>
          <a:p>
            <a:r>
              <a:rPr lang="hu-HU" cap="none" dirty="0">
                <a:latin typeface="+mj-lt"/>
              </a:rPr>
              <a:t>2021. november. 30.</a:t>
            </a:r>
          </a:p>
        </p:txBody>
      </p:sp>
    </p:spTree>
    <p:extLst>
      <p:ext uri="{BB962C8B-B14F-4D97-AF65-F5344CB8AC3E}">
        <p14:creationId xmlns:p14="http://schemas.microsoft.com/office/powerpoint/2010/main" val="321522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2618-B33A-1A45-8154-DEE00E1C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7" y="648929"/>
            <a:ext cx="10515600" cy="1432177"/>
          </a:xfrm>
        </p:spPr>
        <p:txBody>
          <a:bodyPr>
            <a:normAutofit fontScale="90000"/>
          </a:bodyPr>
          <a:lstStyle/>
          <a:p>
            <a:r>
              <a:rPr lang="hu-HU" sz="4000" dirty="0">
                <a:solidFill>
                  <a:srgbClr val="000000"/>
                </a:solidFill>
              </a:rPr>
              <a:t>Az átfogó feladat: a digitális átállás módszertani támogatása az ITM elvárásai szerint </a:t>
            </a:r>
            <a:r>
              <a:rPr lang="hu-HU" sz="2200" dirty="0">
                <a:solidFill>
                  <a:srgbClr val="000000"/>
                </a:solidFill>
              </a:rPr>
              <a:t>(127/2017. (VI. 8.) Korm. rendelet</a:t>
            </a:r>
            <a:br>
              <a:rPr lang="hu-HU" sz="2200" dirty="0">
                <a:solidFill>
                  <a:srgbClr val="000000"/>
                </a:solidFill>
              </a:rPr>
            </a:br>
            <a:r>
              <a:rPr lang="hu-HU" sz="2200" dirty="0">
                <a:solidFill>
                  <a:srgbClr val="000000"/>
                </a:solidFill>
              </a:rPr>
              <a:t>„A Digitális Jólét Program végrehajtásával összefüggő egyes feladatokról”)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6BAD8-0A49-E442-9D24-AD5098746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7" y="2237359"/>
            <a:ext cx="10515600" cy="385864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hu-HU" u="sng" dirty="0">
                <a:solidFill>
                  <a:srgbClr val="000000"/>
                </a:solidFill>
              </a:rPr>
              <a:t>Szakképzés:</a:t>
            </a:r>
            <a:r>
              <a:rPr lang="hu-HU" dirty="0">
                <a:solidFill>
                  <a:srgbClr val="000000"/>
                </a:solidFill>
              </a:rPr>
              <a:t> Szakképzés 4.0 Stratégia céljainak eléréséhez módszertani támogatás nyújtása.</a:t>
            </a:r>
          </a:p>
          <a:p>
            <a:pPr algn="just"/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u="sng" dirty="0">
                <a:solidFill>
                  <a:srgbClr val="000000"/>
                </a:solidFill>
              </a:rPr>
              <a:t>Felnőttképzés</a:t>
            </a:r>
            <a:r>
              <a:rPr lang="hu-HU" dirty="0">
                <a:solidFill>
                  <a:srgbClr val="000000"/>
                </a:solidFill>
              </a:rPr>
              <a:t>: a 2020. szeptember 1-vel megújult felnőttképzési rendszer céljainak támogatása. </a:t>
            </a:r>
          </a:p>
          <a:p>
            <a:pPr algn="just"/>
            <a:r>
              <a:rPr lang="hu-HU" u="sng" dirty="0">
                <a:solidFill>
                  <a:srgbClr val="000000"/>
                </a:solidFill>
              </a:rPr>
              <a:t>Adatgyűjtés, adatelemzés</a:t>
            </a:r>
            <a:r>
              <a:rPr lang="hu-HU" dirty="0">
                <a:solidFill>
                  <a:srgbClr val="000000"/>
                </a:solidFill>
              </a:rPr>
              <a:t>: adatalapú, agilis működés-monitoring, értékelés, hatáselemzés.</a:t>
            </a:r>
          </a:p>
          <a:p>
            <a:pPr algn="just"/>
            <a:r>
              <a:rPr lang="hu-HU" u="sng" dirty="0">
                <a:solidFill>
                  <a:srgbClr val="000000"/>
                </a:solidFill>
              </a:rPr>
              <a:t>Tudásmenedzsment:</a:t>
            </a:r>
            <a:r>
              <a:rPr lang="hu-HU" dirty="0">
                <a:solidFill>
                  <a:srgbClr val="000000"/>
                </a:solidFill>
              </a:rPr>
              <a:t> hazai és nemzetközi részvétel, hálózati együttműködés, ET 2020- Digitális Oktatás EU szintű munkacsoport, ágazati és szakmai szintű digitális kompetencia fejlesztés.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5BD8D-E81E-2144-8234-720D9F19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8426" y="12696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r" defTabSz="914400" rtl="0" eaLnBrk="1" latinLnBrk="0" hangingPunct="1">
              <a:defRPr sz="1600" b="1" i="0" kern="1200" baseline="0">
                <a:solidFill>
                  <a:schemeClr val="accent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2021.11.30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B908B281-676F-4689-8C19-C158E7867D0E}"/>
              </a:ext>
            </a:extLst>
          </p:cNvPr>
          <p:cNvSpPr txBox="1">
            <a:spLocks/>
          </p:cNvSpPr>
          <p:nvPr/>
        </p:nvSpPr>
        <p:spPr>
          <a:xfrm>
            <a:off x="587052" y="127552"/>
            <a:ext cx="8483796" cy="365125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hu-HU"/>
            </a:defPPr>
            <a:lvl1pPr marL="0" algn="l" defTabSz="914400" rtl="0" eaLnBrk="1" latinLnBrk="0" hangingPunct="1">
              <a:defRPr sz="1600" kern="1200" cap="all" baseline="0">
                <a:solidFill>
                  <a:schemeClr val="accent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latin typeface="Roboto Light"/>
                <a:ea typeface="Roboto Light"/>
              </a:rPr>
              <a:t>DSZFMK- Célok  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997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377C04-2E80-433D-9167-0E33762D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097"/>
            <a:ext cx="10515600" cy="1219229"/>
          </a:xfrm>
        </p:spPr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Szakképzés 4.0</a:t>
            </a:r>
            <a:r>
              <a:rPr lang="hu-HU" dirty="0">
                <a:solidFill>
                  <a:srgbClr val="000000"/>
                </a:solidFill>
              </a:rPr>
              <a:t>: módszertan, elemzés, javaslatok  és együttműködés - IKK, NSZFH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2D5E60-4ADC-476D-8979-0907CFE43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365"/>
            <a:ext cx="10515600" cy="4151312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3200" b="1" dirty="0">
                <a:solidFill>
                  <a:srgbClr val="000000"/>
                </a:solidFill>
              </a:rPr>
              <a:t>3. BEAVATKOZÁS: </a:t>
            </a:r>
            <a:r>
              <a:rPr lang="hu-HU" sz="3200" dirty="0">
                <a:solidFill>
                  <a:srgbClr val="000000"/>
                </a:solidFill>
              </a:rPr>
              <a:t>minden képzésbe be kell épülnie az Ipar 4.0 követelményeinek és a szakmában elvárt digitális tartalmaknak.</a:t>
            </a:r>
          </a:p>
          <a:p>
            <a:pPr algn="just"/>
            <a:r>
              <a:rPr lang="hu-HU" sz="3200" b="1" dirty="0">
                <a:solidFill>
                  <a:srgbClr val="000000"/>
                </a:solidFill>
              </a:rPr>
              <a:t>„Ágazatonként szükséges definiálni, hogy a digitalizáció milyen tudást, képességeket és készségeket igényel. Minden szakmai képzésbe be kell épülnie a digitális tartalmaknak, a kimeneti követelményekben meg kell jelennie a gyakorlatban alkalmazható digitális tudásnak”.</a:t>
            </a:r>
          </a:p>
          <a:p>
            <a:pPr algn="just"/>
            <a:r>
              <a:rPr lang="hu-HU" sz="2800" dirty="0">
                <a:solidFill>
                  <a:srgbClr val="000000"/>
                </a:solidFill>
              </a:rPr>
              <a:t>Szakképzés 4.0 Stratégia: 1168/2019. (III. 28.) Korm. határozat</a:t>
            </a:r>
          </a:p>
          <a:p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DD7FFA6-7631-42AE-9140-61CC6C1C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8426" y="12696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r" defTabSz="914400" rtl="0" eaLnBrk="1" latinLnBrk="0" hangingPunct="1">
              <a:defRPr sz="1600" b="1" i="0" kern="1200" baseline="0">
                <a:solidFill>
                  <a:schemeClr val="accent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2021.11.30.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6166ECD3-750E-49C8-9B00-BD94745BC86C}"/>
              </a:ext>
            </a:extLst>
          </p:cNvPr>
          <p:cNvSpPr txBox="1">
            <a:spLocks/>
          </p:cNvSpPr>
          <p:nvPr/>
        </p:nvSpPr>
        <p:spPr>
          <a:xfrm>
            <a:off x="587052" y="127552"/>
            <a:ext cx="8483796" cy="365125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hu-HU"/>
            </a:defPPr>
            <a:lvl1pPr marL="0" algn="l" defTabSz="914400" rtl="0" eaLnBrk="1" latinLnBrk="0" hangingPunct="1">
              <a:defRPr sz="1600" kern="1200" cap="all" baseline="0">
                <a:solidFill>
                  <a:schemeClr val="accent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latin typeface="Roboto Light"/>
                <a:ea typeface="Roboto Light"/>
              </a:rPr>
              <a:t>DSZFMK CÉLOK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587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355442-0A5D-483B-84AD-3D338F10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Felnőttképzés:</a:t>
            </a:r>
            <a:r>
              <a:rPr lang="hu-HU" dirty="0">
                <a:solidFill>
                  <a:srgbClr val="000000"/>
                </a:solidFill>
              </a:rPr>
              <a:t>  a digitális fejlődés elősegítése- tanulás – képzés folyamatosan: LLL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0ED44E-87E8-4ED2-9463-C33D9486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solidFill>
                  <a:srgbClr val="000000"/>
                </a:solidFill>
              </a:rPr>
              <a:t>A Kormány által 1491/2016. (IX. 15.) Korm. határozattal elfogadott Magyarország Digitális Exportfejlesztési Stratégiája: Digitális Munkaerő Program: 43.-50. oldal.</a:t>
            </a:r>
          </a:p>
          <a:p>
            <a:r>
              <a:rPr lang="hu-HU" dirty="0">
                <a:solidFill>
                  <a:srgbClr val="000000"/>
                </a:solidFill>
              </a:rPr>
              <a:t>1456/2017 Kormányrendelet: A Kormány „kiemelkedően fontosnak tartja a Digitális Munkaerő Program végrehajtását” </a:t>
            </a:r>
          </a:p>
          <a:p>
            <a:r>
              <a:rPr lang="hu-HU" dirty="0">
                <a:solidFill>
                  <a:srgbClr val="000000"/>
                </a:solidFill>
              </a:rPr>
              <a:t>GINOP-6.1.2, GINOP-6.2.5 </a:t>
            </a:r>
          </a:p>
          <a:p>
            <a:r>
              <a:rPr lang="hu-HU" dirty="0">
                <a:solidFill>
                  <a:srgbClr val="000000"/>
                </a:solidFill>
              </a:rPr>
              <a:t>Digitális Munkaerő Program: Digitális Karrierhíd: DIMOP</a:t>
            </a:r>
          </a:p>
          <a:p>
            <a:r>
              <a:rPr lang="hu-HU" dirty="0">
                <a:solidFill>
                  <a:srgbClr val="000000"/>
                </a:solidFill>
              </a:rPr>
              <a:t>Részletesen: </a:t>
            </a:r>
            <a:r>
              <a:rPr lang="hu-HU" dirty="0">
                <a:hlinkClick r:id="rId2"/>
              </a:rPr>
              <a:t>https://digitalisjoletprogram.hu/hu/tartalom/dmp-digitalis-munkaero-program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552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47D30C6-6155-4FA7-A230-38E6C3A2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2452"/>
            <a:ext cx="10515600" cy="1248236"/>
          </a:xfrm>
        </p:spPr>
        <p:txBody>
          <a:bodyPr>
            <a:normAutofit fontScale="90000"/>
          </a:bodyPr>
          <a:lstStyle/>
          <a:p>
            <a:r>
              <a:rPr lang="hu-HU" u="sng" dirty="0">
                <a:solidFill>
                  <a:srgbClr val="000000"/>
                </a:solidFill>
              </a:rPr>
              <a:t>Adatgyűjtés, Adatelemzés</a:t>
            </a:r>
            <a:r>
              <a:rPr lang="hu-HU" dirty="0">
                <a:solidFill>
                  <a:srgbClr val="000000"/>
                </a:solidFill>
              </a:rPr>
              <a:t>: Adatalapú szakpolitikai támogatás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8DD3D1-65BB-44DC-ACFD-03DFC634F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rgbClr val="000000"/>
                </a:solidFill>
              </a:rPr>
              <a:t>Humán tőke fejlesztési kérdések </a:t>
            </a:r>
          </a:p>
          <a:p>
            <a:r>
              <a:rPr lang="hu-HU" dirty="0">
                <a:solidFill>
                  <a:srgbClr val="000000"/>
                </a:solidFill>
              </a:rPr>
              <a:t>Női IKT munkaerő kérdései</a:t>
            </a:r>
          </a:p>
          <a:p>
            <a:r>
              <a:rPr lang="hu-HU" dirty="0">
                <a:solidFill>
                  <a:srgbClr val="000000"/>
                </a:solidFill>
              </a:rPr>
              <a:t>Atipikus munkavégzés- digitális nomádok- távmunka, távoktatás</a:t>
            </a:r>
          </a:p>
          <a:p>
            <a:r>
              <a:rPr lang="hu-HU" dirty="0">
                <a:solidFill>
                  <a:srgbClr val="000000"/>
                </a:solidFill>
              </a:rPr>
              <a:t>Kompetencia alapú fejlesztési folyamatok támogatása, vizsgálata</a:t>
            </a:r>
          </a:p>
          <a:p>
            <a:r>
              <a:rPr lang="hu-HU" dirty="0">
                <a:solidFill>
                  <a:srgbClr val="000000"/>
                </a:solidFill>
              </a:rPr>
              <a:t>Monitoring: Digitális Munkaerő Program, DigKomp, Digitális Rámpa, duális képzések </a:t>
            </a:r>
          </a:p>
          <a:p>
            <a:r>
              <a:rPr lang="hu-HU" dirty="0">
                <a:solidFill>
                  <a:srgbClr val="000000"/>
                </a:solidFill>
              </a:rPr>
              <a:t>Nemzetközi adatelemzési tevékenység: ESCO, CEDEFOP, OECD, O*NET</a:t>
            </a:r>
          </a:p>
        </p:txBody>
      </p:sp>
    </p:spTree>
    <p:extLst>
      <p:ext uri="{BB962C8B-B14F-4D97-AF65-F5344CB8AC3E}">
        <p14:creationId xmlns:p14="http://schemas.microsoft.com/office/powerpoint/2010/main" val="328476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296161-2D71-4137-A896-4894DB90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098"/>
            <a:ext cx="10515600" cy="776748"/>
          </a:xfrm>
        </p:spPr>
        <p:txBody>
          <a:bodyPr>
            <a:normAutofit fontScale="90000"/>
          </a:bodyPr>
          <a:lstStyle/>
          <a:p>
            <a:r>
              <a:rPr lang="hu-HU" u="sng" dirty="0"/>
              <a:t>Tudásmenedzsment:</a:t>
            </a:r>
            <a:r>
              <a:rPr lang="hu-HU" dirty="0"/>
              <a:t> hálózati együttműködés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B4F6B9-DAEE-416B-B0ED-66C105DA5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846"/>
            <a:ext cx="10515600" cy="4426155"/>
          </a:xfrm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rgbClr val="000000"/>
                </a:solidFill>
              </a:rPr>
              <a:t>Konzorciumi, szakmai együttműködés: IKK, NSZFH </a:t>
            </a:r>
          </a:p>
          <a:p>
            <a:r>
              <a:rPr lang="hu-HU" dirty="0">
                <a:solidFill>
                  <a:srgbClr val="000000"/>
                </a:solidFill>
              </a:rPr>
              <a:t>Állásfoglalások, vélemények, javaslatok, képzések</a:t>
            </a:r>
          </a:p>
          <a:p>
            <a:r>
              <a:rPr lang="hu-HU" dirty="0">
                <a:solidFill>
                  <a:srgbClr val="000000"/>
                </a:solidFill>
              </a:rPr>
              <a:t>Konferenciák, rendezvények szakmai támogatása</a:t>
            </a:r>
          </a:p>
          <a:p>
            <a:r>
              <a:rPr lang="hu-HU" dirty="0">
                <a:solidFill>
                  <a:srgbClr val="000000"/>
                </a:solidFill>
              </a:rPr>
              <a:t>KSH, MKIK, NAK, All Digital, EU DELTA WG: szakmai munkacsoportok, fejlesztési javaslatok</a:t>
            </a:r>
          </a:p>
          <a:p>
            <a:r>
              <a:rPr lang="hu-HU" dirty="0">
                <a:solidFill>
                  <a:srgbClr val="000000"/>
                </a:solidFill>
              </a:rPr>
              <a:t>Fenntartási feladatok: GINOP-6.2.5: Digitális Szakképzési Tudás- és Módszertár: </a:t>
            </a:r>
            <a:r>
              <a:rPr lang="hu-HU" dirty="0">
                <a:hlinkClick r:id="rId2"/>
              </a:rPr>
              <a:t>https://digisztum.hu/</a:t>
            </a:r>
            <a:endParaRPr lang="hu-HU" dirty="0"/>
          </a:p>
          <a:p>
            <a:r>
              <a:rPr lang="hu-HU" b="1" dirty="0">
                <a:solidFill>
                  <a:srgbClr val="000000"/>
                </a:solidFill>
              </a:rPr>
              <a:t>Tervezett fejlesztések</a:t>
            </a:r>
            <a:r>
              <a:rPr lang="hu-HU" dirty="0">
                <a:solidFill>
                  <a:srgbClr val="000000"/>
                </a:solidFill>
              </a:rPr>
              <a:t>: Digitális Munkaerő Hírlevél, Digitális Munkaerő Évkönyv, </a:t>
            </a:r>
            <a:r>
              <a:rPr lang="hu-HU" b="1" dirty="0">
                <a:solidFill>
                  <a:srgbClr val="00B050"/>
                </a:solidFill>
              </a:rPr>
              <a:t>Zöld</a:t>
            </a:r>
            <a:r>
              <a:rPr lang="hu-HU" dirty="0"/>
              <a:t> </a:t>
            </a:r>
            <a:r>
              <a:rPr lang="hu-HU" dirty="0">
                <a:solidFill>
                  <a:srgbClr val="000000"/>
                </a:solidFill>
              </a:rPr>
              <a:t>és digitális átállás támogatása, fordítás: EntreComp, DigComp at Work, DigComp SAT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53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3E9D43-406E-4ED6-AEA5-627F6E49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DSZFMK: módszertani támogatás: digitális átállás az oktatásban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9410A9-19A7-461A-8761-AD3F6737D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84439"/>
            <a:ext cx="5181600" cy="3976774"/>
          </a:xfrm>
        </p:spPr>
        <p:txBody>
          <a:bodyPr>
            <a:normAutofit/>
          </a:bodyPr>
          <a:lstStyle/>
          <a:p>
            <a:pPr algn="just"/>
            <a:r>
              <a:rPr lang="hu-HU" sz="2800" b="1" dirty="0"/>
              <a:t>A digitális oktatás MÁR MOST is és a jövőben kulcsszerepet fog játszani </a:t>
            </a:r>
            <a:r>
              <a:rPr lang="hu-HU" sz="2800" dirty="0"/>
              <a:t>a munkaerő világában való sikeres helytállásban.</a:t>
            </a:r>
          </a:p>
          <a:p>
            <a:pPr algn="just"/>
            <a:r>
              <a:rPr lang="hu-HU" b="1" dirty="0"/>
              <a:t>Digitális oktatás ≠ </a:t>
            </a:r>
            <a:r>
              <a:rPr lang="hu-HU" b="1" dirty="0" err="1"/>
              <a:t>ppt</a:t>
            </a:r>
            <a:r>
              <a:rPr lang="hu-HU" b="1" dirty="0"/>
              <a:t> vagy film levetítése.</a:t>
            </a:r>
          </a:p>
          <a:p>
            <a:pPr algn="just"/>
            <a:r>
              <a:rPr lang="hu-HU" sz="2800" b="1" dirty="0">
                <a:solidFill>
                  <a:srgbClr val="FF0000"/>
                </a:solidFill>
              </a:rPr>
              <a:t>A jó oktatás: élmény, izgalom, játék!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6" name="Tartalom helye 5" descr="A képen szöveg látható&#10;&#10;Automatikusan generált leírás">
            <a:extLst>
              <a:ext uri="{FF2B5EF4-FFF2-40B4-BE49-F238E27FC236}">
                <a16:creationId xmlns:a16="http://schemas.microsoft.com/office/drawing/2014/main" id="{D3869B3B-6B0B-4BA0-824B-0C19F91EBD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393879"/>
            <a:ext cx="5181600" cy="2700904"/>
          </a:xfr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37EA728E-D415-44C0-9711-EC8227A3714B}"/>
              </a:ext>
            </a:extLst>
          </p:cNvPr>
          <p:cNvSpPr txBox="1"/>
          <p:nvPr/>
        </p:nvSpPr>
        <p:spPr>
          <a:xfrm>
            <a:off x="6298057" y="5279718"/>
            <a:ext cx="5424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https://shakeuplearning.com/blog/7-ways-to-rethink-digital-assignments/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31D8FC7B-F1FB-4ACC-9254-7EA6BED7A33D}"/>
              </a:ext>
            </a:extLst>
          </p:cNvPr>
          <p:cNvSpPr txBox="1">
            <a:spLocks/>
          </p:cNvSpPr>
          <p:nvPr/>
        </p:nvSpPr>
        <p:spPr>
          <a:xfrm>
            <a:off x="587052" y="127552"/>
            <a:ext cx="8483796" cy="365125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hu-HU"/>
            </a:defPPr>
            <a:lvl1pPr marL="0" algn="l" defTabSz="914400" rtl="0" eaLnBrk="1" latinLnBrk="0" hangingPunct="1">
              <a:defRPr sz="1600" kern="1200" cap="all" baseline="0">
                <a:solidFill>
                  <a:schemeClr val="accent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latin typeface="Roboto Light"/>
                <a:ea typeface="Roboto Light"/>
              </a:rPr>
              <a:t>DSZFMK CÉLOK </a:t>
            </a:r>
            <a:endParaRPr lang="hu-HU" dirty="0"/>
          </a:p>
          <a:p>
            <a:endParaRPr lang="hu-HU" dirty="0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A3BE83CD-0164-430E-90C9-C727A6236078}"/>
              </a:ext>
            </a:extLst>
          </p:cNvPr>
          <p:cNvSpPr txBox="1">
            <a:spLocks/>
          </p:cNvSpPr>
          <p:nvPr/>
        </p:nvSpPr>
        <p:spPr>
          <a:xfrm>
            <a:off x="9198426" y="12696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r" defTabSz="914400" rtl="0" eaLnBrk="1" latinLnBrk="0" hangingPunct="1">
              <a:defRPr sz="1600" b="1" i="0" kern="1200" baseline="0">
                <a:solidFill>
                  <a:schemeClr val="accent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2021.11.30.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900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60AB69F-8CD6-44C5-8981-098FB3365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2555"/>
            <a:ext cx="9144000" cy="2203678"/>
          </a:xfrm>
        </p:spPr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D5F512-1D7A-4F61-ACDC-9ECCCAE11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678308"/>
            <a:ext cx="2203343" cy="400795"/>
          </a:xfrm>
        </p:spPr>
        <p:txBody>
          <a:bodyPr>
            <a:normAutofit lnSpcReduction="10000"/>
          </a:bodyPr>
          <a:lstStyle/>
          <a:p>
            <a:r>
              <a:rPr lang="hu-HU" cap="none" dirty="0"/>
              <a:t>Elérhetőség: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52D213-09AB-41EC-AD6C-383FD57F6F1B}"/>
              </a:ext>
            </a:extLst>
          </p:cNvPr>
          <p:cNvSpPr txBox="1">
            <a:spLocks/>
          </p:cNvSpPr>
          <p:nvPr/>
        </p:nvSpPr>
        <p:spPr>
          <a:xfrm>
            <a:off x="3161285" y="2678308"/>
            <a:ext cx="4866468" cy="400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400" kern="1200" cap="all" baseline="0">
                <a:solidFill>
                  <a:schemeClr val="tx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8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cap="none" dirty="0">
                <a:solidFill>
                  <a:schemeClr val="bg1"/>
                </a:solidFill>
              </a:rPr>
              <a:t>    dszfmk@djnkft.hu </a:t>
            </a:r>
          </a:p>
        </p:txBody>
      </p:sp>
    </p:spTree>
    <p:extLst>
      <p:ext uri="{BB962C8B-B14F-4D97-AF65-F5344CB8AC3E}">
        <p14:creationId xmlns:p14="http://schemas.microsoft.com/office/powerpoint/2010/main" val="2569574337"/>
      </p:ext>
    </p:extLst>
  </p:cSld>
  <p:clrMapOvr>
    <a:masterClrMapping/>
  </p:clrMapOvr>
</p:sld>
</file>

<file path=ppt/theme/theme1.xml><?xml version="1.0" encoding="utf-8"?>
<a:theme xmlns:a="http://schemas.openxmlformats.org/drawingml/2006/main" name="djp_theme">
  <a:themeElements>
    <a:clrScheme name="djp 1">
      <a:dk1>
        <a:srgbClr val="3F484D"/>
      </a:dk1>
      <a:lt1>
        <a:srgbClr val="FFFFFF"/>
      </a:lt1>
      <a:dk2>
        <a:srgbClr val="3F484D"/>
      </a:dk2>
      <a:lt2>
        <a:srgbClr val="EFEFEF"/>
      </a:lt2>
      <a:accent1>
        <a:srgbClr val="262050"/>
      </a:accent1>
      <a:accent2>
        <a:srgbClr val="06AB71"/>
      </a:accent2>
      <a:accent3>
        <a:srgbClr val="EB0A32"/>
      </a:accent3>
      <a:accent4>
        <a:srgbClr val="68C0ED"/>
      </a:accent4>
      <a:accent5>
        <a:srgbClr val="8F8F92"/>
      </a:accent5>
      <a:accent6>
        <a:srgbClr val="3F484D"/>
      </a:accent6>
      <a:hlink>
        <a:srgbClr val="68C0ED"/>
      </a:hlink>
      <a:folHlink>
        <a:srgbClr val="68C0E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p_ppt_sablon_20210917" id="{6FEB12F1-6EB4-1C44-99D5-434863A0D9B9}" vid="{0B9F55EF-D2FA-A14A-8CE3-A29B44B7F4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886E3C0D227D14A91EC55D26F1EFEDD" ma:contentTypeVersion="14" ma:contentTypeDescription="Új dokumentum létrehozása." ma:contentTypeScope="" ma:versionID="c408c4268f0ac7b92da20794c8db54a2">
  <xsd:schema xmlns:xsd="http://www.w3.org/2001/XMLSchema" xmlns:xs="http://www.w3.org/2001/XMLSchema" xmlns:p="http://schemas.microsoft.com/office/2006/metadata/properties" xmlns:ns2="311e7baa-e752-4a4d-8ec9-b0a146266f76" xmlns:ns3="f03d997d-718e-44d7-a6f2-2936d784526f" targetNamespace="http://schemas.microsoft.com/office/2006/metadata/properties" ma:root="true" ma:fieldsID="0cf87ccbebdbb705529b9e98bda05139" ns2:_="" ns3:_="">
    <xsd:import namespace="311e7baa-e752-4a4d-8ec9-b0a146266f76"/>
    <xsd:import namespace="f03d997d-718e-44d7-a6f2-2936d78452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e7baa-e752-4a4d-8ec9-b0a146266f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Láttamozási állapot" ma:internalName="L_x00e1_ttamoz_x00e1_si_x0020__x00e1_llapot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d997d-718e-44d7-a6f2-2936d784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311e7baa-e752-4a4d-8ec9-b0a146266f7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A36948-7907-43F2-BC28-171205F72FC6}">
  <ds:schemaRefs>
    <ds:schemaRef ds:uri="311e7baa-e752-4a4d-8ec9-b0a146266f76"/>
    <ds:schemaRef ds:uri="f03d997d-718e-44d7-a6f2-2936d784526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B49804-7F69-4EA0-AF56-1DBCE28C168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11e7baa-e752-4a4d-8ec9-b0a146266f76"/>
    <ds:schemaRef ds:uri="f03d997d-718e-44d7-a6f2-2936d784526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162256D-E3EB-4825-902E-83A0396E70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djp_ppt_sablon (2)</Template>
  <TotalTime>403</TotalTime>
  <Words>514</Words>
  <Application>Microsoft Office PowerPoint</Application>
  <PresentationFormat>Szélesvásznú</PresentationFormat>
  <Paragraphs>47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Calibri Regular</vt:lpstr>
      <vt:lpstr>Roboto</vt:lpstr>
      <vt:lpstr>Roboto Light</vt:lpstr>
      <vt:lpstr>Wingdings</vt:lpstr>
      <vt:lpstr>djp_theme</vt:lpstr>
      <vt:lpstr>A Digitális Szakképzési és Felnőttképzési Módszertani Központ szakmai céljainak ismertetése   </vt:lpstr>
      <vt:lpstr>Az átfogó feladat: a digitális átállás módszertani támogatása az ITM elvárásai szerint (127/2017. (VI. 8.) Korm. rendelet „A Digitális Jólét Program végrehajtásával összefüggő egyes feladatokról”)</vt:lpstr>
      <vt:lpstr>Szakképzés 4.0: módszertan, elemzés, javaslatok  és együttműködés - IKK, NSZFH</vt:lpstr>
      <vt:lpstr>Felnőttképzés:  a digitális fejlődés elősegítése- tanulás – képzés folyamatosan: LLL</vt:lpstr>
      <vt:lpstr>Adatgyűjtés, Adatelemzés: Adatalapú szakpolitikai támogatás</vt:lpstr>
      <vt:lpstr>Tudásmenedzsment: hálózati együttműködés</vt:lpstr>
      <vt:lpstr>DSZFMK: módszertani támogatás: digitális átállás az oktatásban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Szász Judit</dc:creator>
  <cp:lastModifiedBy>Böszörményi Anna</cp:lastModifiedBy>
  <cp:revision>28</cp:revision>
  <dcterms:created xsi:type="dcterms:W3CDTF">2021-11-02T08:30:05Z</dcterms:created>
  <dcterms:modified xsi:type="dcterms:W3CDTF">2021-11-29T10:50:48Z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0x0101008886E3C0D227D14A91EC55D26F1EFEDD</vt:lpwstr>
  </property>
</Properties>
</file>