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2" r:id="rId6"/>
    <p:sldId id="273" r:id="rId7"/>
    <p:sldId id="274" r:id="rId8"/>
    <p:sldId id="275" r:id="rId9"/>
    <p:sldId id="276" r:id="rId10"/>
    <p:sldId id="258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150"/>
    <a:srgbClr val="E7E5E5"/>
    <a:srgbClr val="68C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0"/>
    <p:restoredTop sz="94607"/>
  </p:normalViewPr>
  <p:slideViewPr>
    <p:cSldViewPr snapToGrid="0" snapToObjects="1">
      <p:cViewPr varScale="1">
        <p:scale>
          <a:sx n="114" d="100"/>
          <a:sy n="114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9" d="100"/>
          <a:sy n="109" d="100"/>
        </p:scale>
        <p:origin x="517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3200" b="0" i="0" baseline="0" dirty="0">
                <a:solidFill>
                  <a:schemeClr val="tx1"/>
                </a:solidFill>
                <a:latin typeface="Calibri Regular"/>
              </a:rPr>
              <a:t>Diagram címe</a:t>
            </a:r>
          </a:p>
        </c:rich>
      </c:tx>
      <c:layout>
        <c:manualLayout>
          <c:xMode val="edge"/>
          <c:yMode val="edge"/>
          <c:x val="0.3574350736539647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Sor 1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1"/>
              </a:solidFill>
              <a:ln w="63500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25-0A48-B64F-988DA545E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Sor 2</c:v>
                </c:pt>
              </c:strCache>
            </c:strRef>
          </c:tx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63500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25-0A48-B64F-988DA545EC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Sor 3</c:v>
                </c:pt>
              </c:strCache>
            </c:strRef>
          </c:tx>
          <c:spPr>
            <a:ln w="25400" cap="rnd">
              <a:solidFill>
                <a:schemeClr val="accent3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3"/>
              </a:solidFill>
              <a:ln w="63500" cap="sq">
                <a:solidFill>
                  <a:schemeClr val="accent3"/>
                </a:solidFill>
                <a:round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25-0A48-B64F-988DA545E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2728336"/>
        <c:axId val="1043865472"/>
      </c:lineChart>
      <c:catAx>
        <c:axId val="110272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bg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3865472"/>
        <c:crosses val="autoZero"/>
        <c:auto val="1"/>
        <c:lblAlgn val="ctr"/>
        <c:lblOffset val="100"/>
        <c:noMultiLvlLbl val="0"/>
      </c:catAx>
      <c:valAx>
        <c:axId val="1043865472"/>
        <c:scaling>
          <c:orientation val="minMax"/>
        </c:scaling>
        <c:delete val="0"/>
        <c:axPos val="l"/>
        <c:majorGridlines>
          <c:spPr>
            <a:ln w="15875" cap="flat" cmpd="sng" algn="ctr">
              <a:solidFill>
                <a:schemeClr val="bg2"/>
              </a:solidFill>
              <a:bevel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>
            <a:solidFill>
              <a:schemeClr val="bg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2728336"/>
        <c:crosses val="autoZero"/>
        <c:crossBetween val="between"/>
      </c:valAx>
      <c:spPr>
        <a:noFill/>
        <a:ln w="12700">
          <a:solidFill>
            <a:schemeClr val="bg2"/>
          </a:solidFill>
        </a:ln>
        <a:effectLst/>
      </c:spPr>
    </c:plotArea>
    <c:legend>
      <c:legendPos val="b"/>
      <c:layout>
        <c:manualLayout>
          <c:xMode val="edge"/>
          <c:yMode val="edge"/>
          <c:x val="0.35693046607717477"/>
          <c:y val="0.92119686918911414"/>
          <c:w val="0.28613906784565041"/>
          <c:h val="7.8803130810885857E-2"/>
        </c:manualLayout>
      </c:layout>
      <c:overlay val="0"/>
      <c:spPr>
        <a:noFill/>
        <a:ln w="12382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3200" b="0" i="0" baseline="0" dirty="0">
                <a:solidFill>
                  <a:schemeClr val="tx1"/>
                </a:solidFill>
                <a:latin typeface="Calibri Regular"/>
              </a:rPr>
              <a:t>Diagram címe</a:t>
            </a:r>
          </a:p>
        </c:rich>
      </c:tx>
      <c:layout>
        <c:manualLayout>
          <c:xMode val="edge"/>
          <c:yMode val="edge"/>
          <c:x val="0.350914070117732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Sor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25-0A48-B64F-988DA545E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Sor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5-0A48-B64F-988DA545EC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Sor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25-0A48-B64F-988DA545E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2728336"/>
        <c:axId val="1043865472"/>
      </c:barChart>
      <c:catAx>
        <c:axId val="110272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bg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3865472"/>
        <c:crosses val="autoZero"/>
        <c:auto val="1"/>
        <c:lblAlgn val="ctr"/>
        <c:lblOffset val="100"/>
        <c:noMultiLvlLbl val="0"/>
      </c:catAx>
      <c:valAx>
        <c:axId val="1043865472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bg2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>
            <a:solidFill>
              <a:schemeClr val="bg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2728336"/>
        <c:crosses val="autoZero"/>
        <c:crossBetween val="between"/>
      </c:valAx>
      <c:spPr>
        <a:noFill/>
        <a:ln w="12700">
          <a:solidFill>
            <a:schemeClr val="bg2"/>
          </a:solidFill>
        </a:ln>
        <a:effectLst/>
      </c:spPr>
    </c:plotArea>
    <c:legend>
      <c:legendPos val="b"/>
      <c:layout>
        <c:manualLayout>
          <c:xMode val="edge"/>
          <c:yMode val="edge"/>
          <c:x val="0.35693046607717477"/>
          <c:y val="0.92119686918911414"/>
          <c:w val="0.28613906784565041"/>
          <c:h val="7.8803130810885857E-2"/>
        </c:manualLayout>
      </c:layout>
      <c:overlay val="0"/>
      <c:spPr>
        <a:noFill/>
        <a:ln w="12382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3200" b="0" i="0" baseline="0" dirty="0">
                <a:solidFill>
                  <a:schemeClr val="tx1"/>
                </a:solidFill>
                <a:latin typeface="Calibri Regular"/>
              </a:rPr>
              <a:t>Diagram címe</a:t>
            </a:r>
          </a:p>
        </c:rich>
      </c:tx>
      <c:layout>
        <c:manualLayout>
          <c:xMode val="edge"/>
          <c:yMode val="edge"/>
          <c:x val="0.3346115612771513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Sor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160-1245-AC14-021F8CF225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160-1245-AC14-021F8CF225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160-1245-AC14-021F8CF225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160-1245-AC14-021F8CF225CC}"/>
              </c:ext>
            </c:extLst>
          </c:dPt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25-0A48-B64F-988DA545E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Sor 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160-1245-AC14-021F8CF225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160-1245-AC14-021F8CF225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160-1245-AC14-021F8CF225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160-1245-AC14-021F8CF225CC}"/>
              </c:ext>
            </c:extLst>
          </c:dPt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5-0A48-B64F-988DA545EC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Sor 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160-1245-AC14-021F8CF225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5160-1245-AC14-021F8CF225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5160-1245-AC14-021F8CF225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5160-1245-AC14-021F8CF225CC}"/>
              </c:ext>
            </c:extLst>
          </c:dPt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25-0A48-B64F-988DA545E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 w="12382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96D321-333F-B64E-BD22-75F1A6A3E1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>
              <a:latin typeface="Calibri Regular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B577A5-DB04-D14D-86AA-48C35FEEE9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18AE2-5A70-8545-9BBD-5FFA416E962B}" type="datetimeFigureOut">
              <a:rPr lang="hu-HU" smtClean="0">
                <a:latin typeface="Calibri Regular"/>
              </a:rPr>
              <a:t>2021. 11. 29.</a:t>
            </a:fld>
            <a:endParaRPr lang="hu-HU" dirty="0">
              <a:latin typeface="Calibri Regular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DC72F1-D224-9945-8203-636614BBF0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>
              <a:latin typeface="Calibri Regular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A1B18-AF74-994F-9341-CB4589DF2F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C63E8-FABC-B849-8D54-C8293E42EC40}" type="slidenum">
              <a:rPr lang="hu-HU" smtClean="0">
                <a:latin typeface="Calibri Regular"/>
              </a:rPr>
              <a:t>‹#›</a:t>
            </a:fld>
            <a:endParaRPr lang="hu-HU" dirty="0">
              <a:latin typeface="Calibri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044551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hu-H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 Regular"/>
              </a:defRPr>
            </a:lvl1pPr>
          </a:lstStyle>
          <a:p>
            <a:fld id="{9220DA22-E23F-2742-9DA2-94CAEFFF3319}" type="datetimeFigureOut">
              <a:rPr lang="hu-HU" smtClean="0"/>
              <a:pPr/>
              <a:t>2021. 11. 29.</a:t>
            </a:fld>
            <a:endParaRPr lang="hu-H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 Regular"/>
              </a:defRPr>
            </a:lvl1pPr>
          </a:lstStyle>
          <a:p>
            <a:fld id="{24217024-60A8-3B4E-A3D6-DC60ED2C9AB4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602648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B244-C1E8-EE4F-854D-137CD855D3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82555"/>
            <a:ext cx="9144000" cy="2203678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Prezentáció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15A76-1D9D-BA48-99F1-FD783ED0758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678308"/>
            <a:ext cx="9144000" cy="400795"/>
          </a:xfrm>
        </p:spPr>
        <p:txBody>
          <a:bodyPr/>
          <a:lstStyle>
            <a:lvl1pPr marL="0" indent="0" algn="l">
              <a:buNone/>
              <a:defRPr sz="2400" b="0" i="0" cap="all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Szerző</a:t>
            </a:r>
            <a:r>
              <a:rPr lang="en-US" dirty="0"/>
              <a:t> Neve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74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- v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8498F34-EB8E-5E43-AD4E-2347D203B8B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744969831"/>
              </p:ext>
            </p:extLst>
          </p:nvPr>
        </p:nvGraphicFramePr>
        <p:xfrm>
          <a:off x="587052" y="760769"/>
          <a:ext cx="7790212" cy="518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22184A4-C33E-6443-B0A6-C02E46F00E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04613" y="727399"/>
            <a:ext cx="2861953" cy="1376114"/>
          </a:xfrm>
        </p:spPr>
        <p:txBody>
          <a:bodyPr anchor="b">
            <a:normAutofit/>
          </a:bodyPr>
          <a:lstStyle>
            <a:lvl1pPr>
              <a:defRPr sz="2400" baseline="0"/>
            </a:lvl1pPr>
          </a:lstStyle>
          <a:p>
            <a:r>
              <a:rPr lang="en-US" dirty="0" err="1"/>
              <a:t>Magyarázat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2ACAD6A1-9F58-184A-BBB0-ECCAC4AFC11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704613" y="2103513"/>
            <a:ext cx="2861953" cy="33740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err="1"/>
              <a:t>Szöveg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33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- oszl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8498F34-EB8E-5E43-AD4E-2347D203B8B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165769659"/>
              </p:ext>
            </p:extLst>
          </p:nvPr>
        </p:nvGraphicFramePr>
        <p:xfrm>
          <a:off x="587052" y="727399"/>
          <a:ext cx="7790212" cy="518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6CAB7A67-B5DC-3B42-905F-5A45056841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04613" y="727399"/>
            <a:ext cx="2861953" cy="1376114"/>
          </a:xfrm>
        </p:spPr>
        <p:txBody>
          <a:bodyPr anchor="b">
            <a:normAutofit/>
          </a:bodyPr>
          <a:lstStyle>
            <a:lvl1pPr>
              <a:defRPr sz="2400" baseline="0"/>
            </a:lvl1pPr>
          </a:lstStyle>
          <a:p>
            <a:r>
              <a:rPr lang="en-US" dirty="0" err="1"/>
              <a:t>Magyarázat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4580235-433C-4B4B-A29B-1B87E0C371C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704613" y="2103513"/>
            <a:ext cx="2861953" cy="33740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err="1"/>
              <a:t>Szöveg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688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- kö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8498F34-EB8E-5E43-AD4E-2347D203B8B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87215818"/>
              </p:ext>
            </p:extLst>
          </p:nvPr>
        </p:nvGraphicFramePr>
        <p:xfrm>
          <a:off x="587052" y="727399"/>
          <a:ext cx="7790212" cy="518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6CAB7A67-B5DC-3B42-905F-5A45056841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04613" y="727399"/>
            <a:ext cx="2861953" cy="1376114"/>
          </a:xfrm>
        </p:spPr>
        <p:txBody>
          <a:bodyPr anchor="b">
            <a:normAutofit/>
          </a:bodyPr>
          <a:lstStyle>
            <a:lvl1pPr>
              <a:defRPr sz="2400" baseline="0"/>
            </a:lvl1pPr>
          </a:lstStyle>
          <a:p>
            <a:r>
              <a:rPr lang="en-US" dirty="0" err="1"/>
              <a:t>Magyarázat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4580235-433C-4B4B-A29B-1B87E0C371C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704613" y="2103513"/>
            <a:ext cx="2861953" cy="34571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err="1"/>
              <a:t>Szöveg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83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dőv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509B31C-4237-C544-AD76-2D78D6D974A0}"/>
              </a:ext>
            </a:extLst>
          </p:cNvPr>
          <p:cNvCxnSpPr>
            <a:cxnSpLocks/>
          </p:cNvCxnSpPr>
          <p:nvPr userDrawn="1"/>
        </p:nvCxnSpPr>
        <p:spPr>
          <a:xfrm flipV="1">
            <a:off x="368135" y="3469780"/>
            <a:ext cx="11125365" cy="533"/>
          </a:xfrm>
          <a:prstGeom prst="straightConnector1">
            <a:avLst/>
          </a:prstGeom>
          <a:ln w="25400">
            <a:solidFill>
              <a:srgbClr val="2621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DDE3C9BF-2CC0-F04B-B48B-96990D3F0B8E}"/>
              </a:ext>
            </a:extLst>
          </p:cNvPr>
          <p:cNvSpPr/>
          <p:nvPr userDrawn="1"/>
        </p:nvSpPr>
        <p:spPr>
          <a:xfrm>
            <a:off x="362073" y="1312013"/>
            <a:ext cx="1425039" cy="1425039"/>
          </a:xfrm>
          <a:prstGeom prst="roundRect">
            <a:avLst/>
          </a:prstGeom>
          <a:solidFill>
            <a:srgbClr val="262150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 dirty="0">
                <a:solidFill>
                  <a:schemeClr val="bg1"/>
                </a:solidFill>
                <a:latin typeface="Calibri Regular"/>
              </a:rPr>
              <a:t>2019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28E35EB-5589-6E45-B958-44238A178822}"/>
              </a:ext>
            </a:extLst>
          </p:cNvPr>
          <p:cNvSpPr/>
          <p:nvPr userDrawn="1"/>
        </p:nvSpPr>
        <p:spPr>
          <a:xfrm>
            <a:off x="4050186" y="3245982"/>
            <a:ext cx="448662" cy="448662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0" i="0" dirty="0">
              <a:latin typeface="Calibri Regular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BA2C1E0-5B03-6B44-9D15-E328FC7FFA55}"/>
              </a:ext>
            </a:extLst>
          </p:cNvPr>
          <p:cNvCxnSpPr>
            <a:stCxn id="16" idx="2"/>
          </p:cNvCxnSpPr>
          <p:nvPr userDrawn="1"/>
        </p:nvCxnSpPr>
        <p:spPr>
          <a:xfrm flipH="1">
            <a:off x="1074592" y="2737052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2AD98D3-FF39-614A-BB96-A87CE5785B4B}"/>
              </a:ext>
            </a:extLst>
          </p:cNvPr>
          <p:cNvSpPr txBox="1"/>
          <p:nvPr userDrawn="1"/>
        </p:nvSpPr>
        <p:spPr>
          <a:xfrm>
            <a:off x="1953129" y="16817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 dirty="0">
                <a:latin typeface="Calibri Regular"/>
              </a:rPr>
              <a:t>Szöveg</a:t>
            </a:r>
          </a:p>
          <a:p>
            <a:r>
              <a:rPr lang="hu-HU" b="0" i="0" dirty="0">
                <a:latin typeface="Calibri Regular"/>
              </a:rPr>
              <a:t>Szöveg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C5A550B-0566-084A-A4DE-522182E13DC3}"/>
              </a:ext>
            </a:extLst>
          </p:cNvPr>
          <p:cNvSpPr/>
          <p:nvPr userDrawn="1"/>
        </p:nvSpPr>
        <p:spPr>
          <a:xfrm>
            <a:off x="2429256" y="4203041"/>
            <a:ext cx="1425039" cy="1425039"/>
          </a:xfrm>
          <a:prstGeom prst="roundRect">
            <a:avLst/>
          </a:prstGeom>
          <a:solidFill>
            <a:srgbClr val="262150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 dirty="0">
                <a:solidFill>
                  <a:schemeClr val="bg1"/>
                </a:solidFill>
                <a:latin typeface="Calibri Regular"/>
              </a:rPr>
              <a:t>2020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15135A1-2255-0E48-9867-79AC08B15A1B}"/>
              </a:ext>
            </a:extLst>
          </p:cNvPr>
          <p:cNvCxnSpPr>
            <a:cxnSpLocks/>
          </p:cNvCxnSpPr>
          <p:nvPr userDrawn="1"/>
        </p:nvCxnSpPr>
        <p:spPr>
          <a:xfrm flipH="1">
            <a:off x="3146650" y="3469780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6A988D5-DB5F-BC4E-B8A9-6F46038F2E60}"/>
              </a:ext>
            </a:extLst>
          </p:cNvPr>
          <p:cNvSpPr txBox="1"/>
          <p:nvPr userDrawn="1"/>
        </p:nvSpPr>
        <p:spPr>
          <a:xfrm>
            <a:off x="4016756" y="45773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 dirty="0">
                <a:latin typeface="Calibri Regular"/>
              </a:rPr>
              <a:t>Szöveg</a:t>
            </a:r>
          </a:p>
          <a:p>
            <a:r>
              <a:rPr lang="hu-HU" b="0" i="0" dirty="0">
                <a:latin typeface="Calibri Regular"/>
              </a:rPr>
              <a:t>Szöveg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30AB543B-A3F4-2340-B619-1D33E9302238}"/>
              </a:ext>
            </a:extLst>
          </p:cNvPr>
          <p:cNvSpPr/>
          <p:nvPr userDrawn="1"/>
        </p:nvSpPr>
        <p:spPr>
          <a:xfrm>
            <a:off x="4628356" y="1312013"/>
            <a:ext cx="1425039" cy="1425039"/>
          </a:xfrm>
          <a:prstGeom prst="roundRect">
            <a:avLst/>
          </a:prstGeom>
          <a:solidFill>
            <a:srgbClr val="262150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 dirty="0">
                <a:solidFill>
                  <a:schemeClr val="bg1"/>
                </a:solidFill>
                <a:latin typeface="Calibri Regular"/>
              </a:rPr>
              <a:t>2021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CFFE02B-3469-6143-8F08-66E7A5DD5EB1}"/>
              </a:ext>
            </a:extLst>
          </p:cNvPr>
          <p:cNvCxnSpPr>
            <a:stCxn id="30" idx="2"/>
          </p:cNvCxnSpPr>
          <p:nvPr userDrawn="1"/>
        </p:nvCxnSpPr>
        <p:spPr>
          <a:xfrm flipH="1">
            <a:off x="5340875" y="2737052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43A6695-D1D7-D14C-AF4A-46371E404A51}"/>
              </a:ext>
            </a:extLst>
          </p:cNvPr>
          <p:cNvSpPr txBox="1"/>
          <p:nvPr userDrawn="1"/>
        </p:nvSpPr>
        <p:spPr>
          <a:xfrm>
            <a:off x="6219412" y="16817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 dirty="0">
                <a:latin typeface="Calibri Regular"/>
              </a:rPr>
              <a:t>Szöveg</a:t>
            </a:r>
          </a:p>
          <a:p>
            <a:r>
              <a:rPr lang="hu-HU" b="0" i="0" dirty="0">
                <a:latin typeface="Calibri Regular"/>
              </a:rPr>
              <a:t>Szöveg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F677704-B3B9-6F4E-8B1E-693EA0BF5DF4}"/>
              </a:ext>
            </a:extLst>
          </p:cNvPr>
          <p:cNvSpPr/>
          <p:nvPr userDrawn="1"/>
        </p:nvSpPr>
        <p:spPr>
          <a:xfrm>
            <a:off x="6684968" y="4203041"/>
            <a:ext cx="1425039" cy="1425039"/>
          </a:xfrm>
          <a:prstGeom prst="roundRect">
            <a:avLst/>
          </a:prstGeom>
          <a:solidFill>
            <a:srgbClr val="262150"/>
          </a:solidFill>
          <a:ln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 dirty="0">
                <a:solidFill>
                  <a:schemeClr val="bg1"/>
                </a:solidFill>
                <a:latin typeface="Calibri Regular"/>
              </a:rPr>
              <a:t>2022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FD1DF9B-D3EB-534D-A178-022AF83D4B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402362" y="3469780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ECA5BA0-4A11-E74E-A2BF-BD13884E19FB}"/>
              </a:ext>
            </a:extLst>
          </p:cNvPr>
          <p:cNvSpPr txBox="1"/>
          <p:nvPr userDrawn="1"/>
        </p:nvSpPr>
        <p:spPr>
          <a:xfrm>
            <a:off x="8272468" y="45773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 dirty="0">
                <a:latin typeface="Calibri Regular"/>
              </a:rPr>
              <a:t>Szöveg</a:t>
            </a:r>
          </a:p>
          <a:p>
            <a:r>
              <a:rPr lang="hu-HU" b="0" i="0" dirty="0">
                <a:latin typeface="Calibri Regular"/>
              </a:rPr>
              <a:t>Szöveg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929794E6-D39B-0246-A99B-4F2DBD07BDF1}"/>
              </a:ext>
            </a:extLst>
          </p:cNvPr>
          <p:cNvSpPr/>
          <p:nvPr userDrawn="1"/>
        </p:nvSpPr>
        <p:spPr>
          <a:xfrm>
            <a:off x="8493242" y="1312013"/>
            <a:ext cx="1425039" cy="1425039"/>
          </a:xfrm>
          <a:prstGeom prst="roundRect">
            <a:avLst/>
          </a:prstGeom>
          <a:solidFill>
            <a:schemeClr val="accent1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 dirty="0">
                <a:solidFill>
                  <a:schemeClr val="bg1"/>
                </a:solidFill>
                <a:latin typeface="Calibri Regular"/>
              </a:rPr>
              <a:t>2023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727B4E3-362D-C04A-A149-AC7795EBBBAE}"/>
              </a:ext>
            </a:extLst>
          </p:cNvPr>
          <p:cNvCxnSpPr>
            <a:stCxn id="36" idx="2"/>
          </p:cNvCxnSpPr>
          <p:nvPr userDrawn="1"/>
        </p:nvCxnSpPr>
        <p:spPr>
          <a:xfrm flipH="1">
            <a:off x="9205761" y="2737052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AC00C7E-D8FC-3A47-995B-1FEB01FE12F3}"/>
              </a:ext>
            </a:extLst>
          </p:cNvPr>
          <p:cNvSpPr txBox="1"/>
          <p:nvPr userDrawn="1"/>
        </p:nvSpPr>
        <p:spPr>
          <a:xfrm>
            <a:off x="10084298" y="16817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 dirty="0">
                <a:latin typeface="Calibri Regular"/>
              </a:rPr>
              <a:t>Szöveg</a:t>
            </a:r>
          </a:p>
          <a:p>
            <a:r>
              <a:rPr lang="hu-HU" b="0" i="0" dirty="0">
                <a:latin typeface="Calibri Regular"/>
              </a:rPr>
              <a:t>Szöveg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8B00EBB-7581-5C49-A846-B1A90386E6E8}"/>
              </a:ext>
            </a:extLst>
          </p:cNvPr>
          <p:cNvSpPr txBox="1"/>
          <p:nvPr userDrawn="1"/>
        </p:nvSpPr>
        <p:spPr>
          <a:xfrm>
            <a:off x="4543012" y="3523246"/>
            <a:ext cx="2103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0" i="0" baseline="0" dirty="0">
                <a:solidFill>
                  <a:schemeClr val="accent3"/>
                </a:solidFill>
                <a:latin typeface="Calibri Regular"/>
              </a:rPr>
              <a:t>Szöveg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8672B533-CBDB-7649-ABFB-AB62A42B11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073" y="236192"/>
            <a:ext cx="10515600" cy="77628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90735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zöveg 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EA7FC-1DB7-224E-A4BB-3F179F6E06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414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5E490-95A7-5141-912D-824AB32AC8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87167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/>
              <a:t>Szöveg</a:t>
            </a:r>
            <a:endParaRPr lang="en-US" dirty="0"/>
          </a:p>
          <a:p>
            <a:pPr lvl="1"/>
            <a:r>
              <a:rPr lang="en-US" dirty="0" err="1"/>
              <a:t>Szöveg</a:t>
            </a:r>
            <a:endParaRPr lang="en-US" dirty="0"/>
          </a:p>
          <a:p>
            <a:pPr lvl="2"/>
            <a:r>
              <a:rPr lang="en-US" dirty="0" err="1"/>
              <a:t>Szöveg</a:t>
            </a:r>
            <a:endParaRPr lang="en-US" dirty="0"/>
          </a:p>
          <a:p>
            <a:pPr lvl="3"/>
            <a:r>
              <a:rPr lang="en-US" dirty="0" err="1"/>
              <a:t>Szöveg</a:t>
            </a:r>
            <a:endParaRPr lang="en-US" dirty="0"/>
          </a:p>
          <a:p>
            <a:pPr lvl="4"/>
            <a:r>
              <a:rPr lang="en-US" dirty="0" err="1"/>
              <a:t>Szöveg</a:t>
            </a:r>
            <a:endParaRPr lang="hu-H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208958-7DF9-6349-9E32-D28A32B314C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94165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err="1"/>
              <a:t>Szöveg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524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és magyar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0B79B-4316-504C-AD73-E282545BF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F726C9-C6F4-034B-93BE-FDB463CA2109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err="1"/>
              <a:t>Kép</a:t>
            </a:r>
            <a:endParaRPr lang="hu-H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9C0CD-F850-CB42-9A34-4F8C8881947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err="1"/>
              <a:t>Szöveg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22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480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é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B244-C1E8-EE4F-854D-137CD855D3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82555"/>
            <a:ext cx="9144000" cy="2203678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Köszönjük</a:t>
            </a:r>
            <a:r>
              <a:rPr lang="en-US" dirty="0"/>
              <a:t> a </a:t>
            </a:r>
            <a:r>
              <a:rPr lang="en-US" dirty="0" err="1"/>
              <a:t>figyelmet</a:t>
            </a:r>
            <a:r>
              <a:rPr lang="en-US" dirty="0"/>
              <a:t>!</a:t>
            </a:r>
            <a:endParaRPr lang="hu-H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15A76-1D9D-BA48-99F1-FD783ED0758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678308"/>
            <a:ext cx="2159000" cy="400795"/>
          </a:xfrm>
        </p:spPr>
        <p:txBody>
          <a:bodyPr/>
          <a:lstStyle>
            <a:lvl1pPr marL="0" indent="0" algn="l">
              <a:buNone/>
              <a:defRPr sz="2400" b="0" i="0" cap="none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Elérhetőségek</a:t>
            </a:r>
            <a:r>
              <a:rPr lang="en-US" dirty="0"/>
              <a:t>: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5134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477D5-89CF-024E-8F8F-88DE54DBBB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14400"/>
            <a:ext cx="10515600" cy="776288"/>
          </a:xfrm>
        </p:spPr>
        <p:txBody>
          <a:bodyPr/>
          <a:lstStyle/>
          <a:p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CF86E-4058-D94A-8A3C-747E295FE3D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016375"/>
          </a:xfrm>
        </p:spPr>
        <p:txBody>
          <a:bodyPr/>
          <a:lstStyle/>
          <a:p>
            <a:pPr lvl="0"/>
            <a:r>
              <a:rPr lang="en-US" dirty="0" err="1"/>
              <a:t>Szöveg</a:t>
            </a:r>
            <a:endParaRPr lang="en-US" dirty="0"/>
          </a:p>
          <a:p>
            <a:pPr lvl="1"/>
            <a:r>
              <a:rPr lang="en-US" dirty="0" err="1"/>
              <a:t>Szöveg</a:t>
            </a:r>
            <a:endParaRPr lang="en-US" dirty="0"/>
          </a:p>
          <a:p>
            <a:pPr lvl="2"/>
            <a:r>
              <a:rPr lang="en-US" dirty="0" err="1"/>
              <a:t>Szöveg</a:t>
            </a:r>
            <a:endParaRPr lang="en-US" dirty="0"/>
          </a:p>
          <a:p>
            <a:pPr lvl="3"/>
            <a:r>
              <a:rPr lang="en-US" dirty="0" err="1"/>
              <a:t>Szöveg</a:t>
            </a:r>
            <a:endParaRPr lang="en-US" dirty="0"/>
          </a:p>
          <a:p>
            <a:pPr lvl="4"/>
            <a:r>
              <a:rPr lang="en-US" dirty="0" err="1"/>
              <a:t>Szöveg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72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ejezetkezd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FEF68-6C58-4C42-99F7-804086D5FB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500373"/>
            <a:ext cx="10515600" cy="257822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err="1"/>
              <a:t>Fejezet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436EE-0E79-5A41-BDF2-00691902E9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3105588"/>
            <a:ext cx="10515600" cy="1500187"/>
          </a:xfrm>
        </p:spPr>
        <p:txBody>
          <a:bodyPr/>
          <a:lstStyle>
            <a:lvl1pPr marL="0" indent="0">
              <a:buNone/>
              <a:defRPr sz="2400" b="0" i="0" cap="all" baseline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Fejezet</a:t>
            </a:r>
            <a:r>
              <a:rPr lang="en-US" dirty="0"/>
              <a:t> </a:t>
            </a:r>
            <a:r>
              <a:rPr lang="en-US" dirty="0" err="1"/>
              <a:t>alcíme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97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oszlop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F9D82-14A3-8342-A2E7-6A38E2BD32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8650"/>
            <a:ext cx="10515600" cy="776288"/>
          </a:xfrm>
        </p:spPr>
        <p:txBody>
          <a:bodyPr/>
          <a:lstStyle/>
          <a:p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FF10F-91A3-EB40-A4BE-D3EA4341AC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70987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err="1"/>
              <a:t>Szöveg</a:t>
            </a:r>
            <a:endParaRPr lang="en-US" dirty="0"/>
          </a:p>
          <a:p>
            <a:pPr lvl="1"/>
            <a:r>
              <a:rPr lang="en-US" dirty="0" err="1"/>
              <a:t>Szöveg</a:t>
            </a:r>
            <a:endParaRPr lang="en-US" dirty="0"/>
          </a:p>
          <a:p>
            <a:pPr lvl="2"/>
            <a:r>
              <a:rPr lang="en-US" dirty="0" err="1"/>
              <a:t>Szöveg</a:t>
            </a:r>
            <a:endParaRPr lang="en-US" dirty="0"/>
          </a:p>
          <a:p>
            <a:pPr lvl="3"/>
            <a:r>
              <a:rPr lang="en-US" dirty="0" err="1"/>
              <a:t>Szöveg</a:t>
            </a:r>
            <a:endParaRPr lang="en-US" dirty="0"/>
          </a:p>
          <a:p>
            <a:pPr lvl="4"/>
            <a:r>
              <a:rPr lang="en-US" dirty="0" err="1"/>
              <a:t>Szöveg</a:t>
            </a:r>
            <a:endParaRPr lang="hu-H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83526-3BAF-D94F-AA22-D56261096F4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70987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err="1"/>
              <a:t>Szöveg</a:t>
            </a:r>
            <a:endParaRPr lang="en-US" dirty="0"/>
          </a:p>
          <a:p>
            <a:pPr lvl="1"/>
            <a:r>
              <a:rPr lang="en-US" dirty="0" err="1"/>
              <a:t>Szöveg</a:t>
            </a:r>
            <a:endParaRPr lang="en-US" dirty="0"/>
          </a:p>
          <a:p>
            <a:pPr lvl="2"/>
            <a:r>
              <a:rPr lang="en-US" dirty="0" err="1"/>
              <a:t>Szöveg</a:t>
            </a:r>
            <a:endParaRPr lang="en-US" dirty="0"/>
          </a:p>
          <a:p>
            <a:pPr lvl="3"/>
            <a:r>
              <a:rPr lang="en-US" dirty="0" err="1"/>
              <a:t>Szöveg</a:t>
            </a:r>
            <a:endParaRPr lang="en-US" dirty="0"/>
          </a:p>
          <a:p>
            <a:pPr lvl="4"/>
            <a:r>
              <a:rPr lang="en-US" dirty="0" err="1"/>
              <a:t>Szöveg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8094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5EE59-4711-BF4F-BD8C-09BF654F1B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798650"/>
            <a:ext cx="10515600" cy="776288"/>
          </a:xfrm>
        </p:spPr>
        <p:txBody>
          <a:bodyPr/>
          <a:lstStyle/>
          <a:p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027C9-46C8-1947-910A-5066E77CB2C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5654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Oszlop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4D4AF6-16A1-F145-9F8E-A0EF2340A4E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389325"/>
            <a:ext cx="515778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err="1"/>
              <a:t>Szöveg</a:t>
            </a:r>
            <a:endParaRPr lang="en-US" dirty="0"/>
          </a:p>
          <a:p>
            <a:pPr lvl="1"/>
            <a:r>
              <a:rPr lang="en-US" dirty="0" err="1"/>
              <a:t>Szöveg</a:t>
            </a:r>
            <a:endParaRPr lang="en-US" dirty="0"/>
          </a:p>
          <a:p>
            <a:pPr lvl="2"/>
            <a:r>
              <a:rPr lang="en-US" dirty="0" err="1"/>
              <a:t>Szöveg</a:t>
            </a:r>
            <a:endParaRPr lang="en-US" dirty="0"/>
          </a:p>
          <a:p>
            <a:pPr lvl="3"/>
            <a:r>
              <a:rPr lang="en-US" dirty="0" err="1"/>
              <a:t>Szöveg</a:t>
            </a:r>
            <a:endParaRPr lang="en-US" dirty="0"/>
          </a:p>
          <a:p>
            <a:pPr lvl="4"/>
            <a:r>
              <a:rPr lang="en-US" dirty="0" err="1"/>
              <a:t>Szöveg</a:t>
            </a:r>
            <a:endParaRPr lang="hu-H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183DC-9D20-B344-8A5B-41749762CAB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5654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Oszlop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251148-FF09-1B43-9FE6-A8F82A627AED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389325"/>
            <a:ext cx="51831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err="1"/>
              <a:t>Szöveg</a:t>
            </a:r>
            <a:endParaRPr lang="en-US" dirty="0"/>
          </a:p>
          <a:p>
            <a:pPr lvl="1"/>
            <a:r>
              <a:rPr lang="en-US" dirty="0" err="1"/>
              <a:t>Szöveg</a:t>
            </a:r>
            <a:endParaRPr lang="en-US" dirty="0"/>
          </a:p>
          <a:p>
            <a:pPr lvl="2"/>
            <a:r>
              <a:rPr lang="en-US" dirty="0" err="1"/>
              <a:t>Szöveg</a:t>
            </a:r>
            <a:endParaRPr lang="en-US" dirty="0"/>
          </a:p>
          <a:p>
            <a:pPr lvl="3"/>
            <a:r>
              <a:rPr lang="en-US" dirty="0" err="1"/>
              <a:t>Szöveg</a:t>
            </a:r>
            <a:endParaRPr lang="en-US" dirty="0"/>
          </a:p>
          <a:p>
            <a:pPr lvl="4"/>
            <a:r>
              <a:rPr lang="en-US" dirty="0" err="1"/>
              <a:t>Szöveg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818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8650"/>
            <a:ext cx="10515600" cy="776288"/>
          </a:xfrm>
        </p:spPr>
        <p:txBody>
          <a:bodyPr/>
          <a:lstStyle/>
          <a:p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7221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ér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11350"/>
            <a:ext cx="10515600" cy="763588"/>
          </a:xfrm>
        </p:spPr>
        <p:txBody>
          <a:bodyPr/>
          <a:lstStyle/>
          <a:p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5493169-5EB2-AB41-8E6E-4F1607567D6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8200" y="1816100"/>
            <a:ext cx="3340100" cy="3340100"/>
          </a:xfrm>
          <a:prstGeom prst="roundRect">
            <a:avLst/>
          </a:prstGeom>
          <a:ln w="25400">
            <a:solidFill>
              <a:srgbClr val="262150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hu-HU" dirty="0"/>
              <a:t>Kép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87AAE6-B39E-BC43-90D2-DE73A62E4FDA}"/>
              </a:ext>
            </a:extLst>
          </p:cNvPr>
          <p:cNvSpPr txBox="1"/>
          <p:nvPr userDrawn="1"/>
        </p:nvSpPr>
        <p:spPr>
          <a:xfrm>
            <a:off x="838200" y="5281612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0" i="0" baseline="0" dirty="0">
                <a:latin typeface="Calibri Regular"/>
              </a:rPr>
              <a:t>Képfelirat</a:t>
            </a: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B95D6DC8-2316-D244-AEA0-97437AE9EB3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406900" y="1816100"/>
            <a:ext cx="3340100" cy="3340100"/>
          </a:xfrm>
          <a:prstGeom prst="roundRect">
            <a:avLst/>
          </a:prstGeom>
          <a:ln w="25400">
            <a:solidFill>
              <a:srgbClr val="262150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hu-HU" dirty="0"/>
              <a:t>Kép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EE36D1-7595-844B-AD98-07638384904D}"/>
              </a:ext>
            </a:extLst>
          </p:cNvPr>
          <p:cNvSpPr txBox="1"/>
          <p:nvPr userDrawn="1"/>
        </p:nvSpPr>
        <p:spPr>
          <a:xfrm>
            <a:off x="4406900" y="5281612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0" i="0" baseline="0" dirty="0">
                <a:latin typeface="Calibri Regular"/>
              </a:rPr>
              <a:t>Képfelirat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10799C0-9067-B847-A16B-D59DFDAE8CB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975600" y="1816100"/>
            <a:ext cx="3340100" cy="3340100"/>
          </a:xfrm>
          <a:prstGeom prst="roundRect">
            <a:avLst/>
          </a:prstGeom>
          <a:ln w="25400">
            <a:solidFill>
              <a:srgbClr val="262150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hu-HU" dirty="0"/>
              <a:t>Kép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62A2EA-4385-694F-BD40-B3813CBA49EA}"/>
              </a:ext>
            </a:extLst>
          </p:cNvPr>
          <p:cNvSpPr txBox="1"/>
          <p:nvPr userDrawn="1"/>
        </p:nvSpPr>
        <p:spPr>
          <a:xfrm>
            <a:off x="7975600" y="5281612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0" i="0" baseline="0" dirty="0">
                <a:latin typeface="Calibri Regular"/>
              </a:rPr>
              <a:t>Képfelirat</a:t>
            </a:r>
          </a:p>
        </p:txBody>
      </p:sp>
    </p:spTree>
    <p:extLst>
      <p:ext uri="{BB962C8B-B14F-4D97-AF65-F5344CB8AC3E}">
        <p14:creationId xmlns:p14="http://schemas.microsoft.com/office/powerpoint/2010/main" val="170551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8650"/>
            <a:ext cx="10515600" cy="776288"/>
          </a:xfrm>
        </p:spPr>
        <p:txBody>
          <a:bodyPr/>
          <a:lstStyle/>
          <a:p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1B02FAB-1B16-9A4A-B575-638A69EC260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846661"/>
              </p:ext>
            </p:extLst>
          </p:nvPr>
        </p:nvGraphicFramePr>
        <p:xfrm>
          <a:off x="838200" y="2149232"/>
          <a:ext cx="10515600" cy="276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86897905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7194246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6303462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65689874"/>
                    </a:ext>
                  </a:extLst>
                </a:gridCol>
              </a:tblGrid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310865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7888946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2858547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7125545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Adat</a:t>
                      </a:r>
                      <a:endParaRPr lang="hu-HU" b="0" i="0" dirty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3081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08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 szövegg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24050"/>
            <a:ext cx="10515600" cy="750888"/>
          </a:xfrm>
        </p:spPr>
        <p:txBody>
          <a:bodyPr/>
          <a:lstStyle/>
          <a:p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címe</a:t>
            </a:r>
            <a:endParaRPr lang="hu-HU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5D6960E-844D-A94F-A6CE-679E7B63D38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6088365"/>
              </p:ext>
            </p:extLst>
          </p:nvPr>
        </p:nvGraphicFramePr>
        <p:xfrm>
          <a:off x="7351202" y="1709876"/>
          <a:ext cx="3509396" cy="3815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698">
                  <a:extLst>
                    <a:ext uri="{9D8B030D-6E8A-4147-A177-3AD203B41FA5}">
                      <a16:colId xmlns:a16="http://schemas.microsoft.com/office/drawing/2014/main" val="3904232309"/>
                    </a:ext>
                  </a:extLst>
                </a:gridCol>
                <a:gridCol w="1754698">
                  <a:extLst>
                    <a:ext uri="{9D8B030D-6E8A-4147-A177-3AD203B41FA5}">
                      <a16:colId xmlns:a16="http://schemas.microsoft.com/office/drawing/2014/main" val="1413416836"/>
                    </a:ext>
                  </a:extLst>
                </a:gridCol>
              </a:tblGrid>
              <a:tr h="555653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ln>
                            <a:noFill/>
                          </a:ln>
                        </a:rPr>
                        <a:t>CÍM</a:t>
                      </a:r>
                      <a:endParaRPr lang="hu-HU" b="0" i="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ln>
                            <a:noFill/>
                          </a:ln>
                        </a:rPr>
                        <a:t>CÍM</a:t>
                      </a:r>
                      <a:endParaRPr lang="hu-HU" b="0" i="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7630355"/>
                  </a:ext>
                </a:extLst>
              </a:tr>
              <a:tr h="10865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ln>
                            <a:noFill/>
                          </a:ln>
                        </a:rPr>
                        <a:t>adat</a:t>
                      </a:r>
                      <a:endParaRPr lang="hu-H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ln>
                            <a:noFill/>
                          </a:ln>
                        </a:rPr>
                        <a:t>adat</a:t>
                      </a:r>
                      <a:endParaRPr lang="hu-H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1721114"/>
                  </a:ext>
                </a:extLst>
              </a:tr>
              <a:tr h="10865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ln>
                            <a:noFill/>
                          </a:ln>
                        </a:rPr>
                        <a:t>adat</a:t>
                      </a:r>
                      <a:endParaRPr lang="hu-H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ln>
                            <a:noFill/>
                          </a:ln>
                        </a:rPr>
                        <a:t>adat</a:t>
                      </a:r>
                      <a:endParaRPr lang="hu-H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1453176"/>
                  </a:ext>
                </a:extLst>
              </a:tr>
              <a:tr h="10865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ln>
                            <a:noFill/>
                          </a:ln>
                        </a:rPr>
                        <a:t>adat</a:t>
                      </a:r>
                      <a:endParaRPr lang="hu-H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ln>
                            <a:noFill/>
                          </a:ln>
                        </a:rPr>
                        <a:t>adat</a:t>
                      </a:r>
                      <a:endParaRPr lang="hu-H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5846154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DE61FA0-4705-F749-9C47-FF7F7C4B0E2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709875"/>
            <a:ext cx="5181600" cy="38151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err="1"/>
              <a:t>Szöveg</a:t>
            </a:r>
            <a:endParaRPr lang="en-US" dirty="0"/>
          </a:p>
          <a:p>
            <a:pPr lvl="1"/>
            <a:r>
              <a:rPr lang="en-US" dirty="0" err="1"/>
              <a:t>Szöveg</a:t>
            </a:r>
            <a:endParaRPr lang="en-US" dirty="0"/>
          </a:p>
          <a:p>
            <a:pPr lvl="2"/>
            <a:r>
              <a:rPr lang="en-US" dirty="0" err="1"/>
              <a:t>Szöveg</a:t>
            </a:r>
            <a:endParaRPr lang="en-US" dirty="0"/>
          </a:p>
          <a:p>
            <a:pPr lvl="3"/>
            <a:r>
              <a:rPr lang="en-US" dirty="0" err="1"/>
              <a:t>Szöveg</a:t>
            </a:r>
            <a:endParaRPr lang="en-US" dirty="0"/>
          </a:p>
          <a:p>
            <a:pPr lvl="4"/>
            <a:r>
              <a:rPr lang="en-US" dirty="0" err="1"/>
              <a:t>Szöveg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7568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F46F77-97D4-8043-8134-2F281EBEE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Click here to edit</a:t>
            </a:r>
            <a:endParaRPr lang="hu-H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B4419-8F96-3D47-B5EF-C13513C34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871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90" r:id="rId7"/>
    <p:sldLayoutId id="2147483683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80" r:id="rId14"/>
    <p:sldLayoutId id="2147483681" r:id="rId15"/>
    <p:sldLayoutId id="2147483679" r:id="rId16"/>
    <p:sldLayoutId id="2147483682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0" i="0" strike="noStrike" kern="1200" baseline="0">
          <a:solidFill>
            <a:schemeClr val="tx1"/>
          </a:solidFill>
          <a:latin typeface="Calibri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100000"/>
        <a:buFont typeface="Wingdings" pitchFamily="2" charset="2"/>
        <a:buChar char="§"/>
        <a:defRPr sz="28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24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20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18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18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agyarkozlony.hu/hivatalos-lapok/004JHDdNPpzCgiZxwg2R6179b39812cee/dokumentumok/481a5a98e9b8c48ce4263c4c7efb6c98f1a76f4a/letolt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C96A3-A0E0-534B-B259-EDEE2D12F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036" y="233337"/>
            <a:ext cx="12025746" cy="2149645"/>
          </a:xfrm>
        </p:spPr>
        <p:txBody>
          <a:bodyPr>
            <a:normAutofit/>
          </a:bodyPr>
          <a:lstStyle/>
          <a:p>
            <a:r>
              <a:rPr lang="hu-HU" sz="4800" b="1" dirty="0"/>
              <a:t>A digitáliskompetencia fejlesztési lehetőségei és a Digitális Munkaerő Program tervezett intézkedésének kapcsolata</a:t>
            </a:r>
            <a:endParaRPr lang="hu-HU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D1134-AB4D-F140-B09F-234FC98CF3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9127" y="2560663"/>
            <a:ext cx="4765964" cy="1736674"/>
          </a:xfrm>
        </p:spPr>
        <p:txBody>
          <a:bodyPr>
            <a:normAutofit/>
          </a:bodyPr>
          <a:lstStyle/>
          <a:p>
            <a:r>
              <a:rPr lang="hu-HU" dirty="0"/>
              <a:t>Loboda Zoltán </a:t>
            </a:r>
          </a:p>
          <a:p>
            <a:r>
              <a:rPr lang="hu-HU" dirty="0"/>
              <a:t>Digitális Kompetencia Divízió </a:t>
            </a:r>
          </a:p>
          <a:p>
            <a:r>
              <a:rPr lang="hu-HU" dirty="0"/>
              <a:t>Digitális Jólét Nonprofit Kft.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1522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8E06A0-71F4-4B76-8411-8FC49E6F9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070" y="295563"/>
            <a:ext cx="4424217" cy="776288"/>
          </a:xfrm>
        </p:spPr>
        <p:txBody>
          <a:bodyPr/>
          <a:lstStyle/>
          <a:p>
            <a:r>
              <a:rPr lang="hu-HU" sz="4800" b="1" dirty="0" err="1"/>
              <a:t>DigKomp</a:t>
            </a:r>
            <a:r>
              <a:rPr lang="hu-HU" sz="4800" b="1" dirty="0"/>
              <a:t> – DMP </a:t>
            </a:r>
            <a:endParaRPr lang="hu-HU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864DABA-CDD4-477E-93A4-DF4A6CC16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5564" y="1209965"/>
            <a:ext cx="4424217" cy="48952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1600" b="1" dirty="0"/>
              <a:t>DigKomp</a:t>
            </a:r>
            <a:r>
              <a:rPr lang="hu-HU" sz="1600" dirty="0"/>
              <a:t> -- 1341/2019 (VI.11) kormányhatározat a Digitális Kompetencia Keretrendszer fejlesztéséről és bevezetésének lépéseiről</a:t>
            </a:r>
          </a:p>
          <a:p>
            <a:pPr marL="0" indent="0">
              <a:buNone/>
            </a:pPr>
            <a:endParaRPr lang="hu-HU" sz="1600" dirty="0"/>
          </a:p>
          <a:p>
            <a:pPr marL="742950" lvl="1" indent="-285750"/>
            <a:r>
              <a:rPr lang="hu-HU" sz="1600" b="1" dirty="0">
                <a:solidFill>
                  <a:srgbClr val="000000"/>
                </a:solidFill>
                <a:effectLst/>
              </a:rPr>
              <a:t>Rendszer szintű válasz </a:t>
            </a:r>
            <a:r>
              <a:rPr lang="hu-HU" sz="1600" dirty="0">
                <a:solidFill>
                  <a:srgbClr val="000000"/>
                </a:solidFill>
                <a:effectLst/>
              </a:rPr>
              <a:t>a digitáliskompetencia fejlesztésére.</a:t>
            </a:r>
          </a:p>
          <a:p>
            <a:pPr marL="742950" lvl="1" indent="-285750"/>
            <a:r>
              <a:rPr lang="hu-HU" sz="1600" dirty="0">
                <a:solidFill>
                  <a:srgbClr val="000000"/>
                </a:solidFill>
              </a:rPr>
              <a:t>E</a:t>
            </a:r>
            <a:r>
              <a:rPr lang="hu-HU" sz="1600" dirty="0">
                <a:solidFill>
                  <a:srgbClr val="000000"/>
                </a:solidFill>
                <a:effectLst/>
              </a:rPr>
              <a:t>gységes, világos, szakmailag megalapozott </a:t>
            </a:r>
            <a:r>
              <a:rPr lang="hu-HU" sz="1600" b="1" dirty="0">
                <a:solidFill>
                  <a:srgbClr val="000000"/>
                </a:solidFill>
                <a:effectLst/>
              </a:rPr>
              <a:t>általános digitáliskompetencia keret</a:t>
            </a:r>
            <a:r>
              <a:rPr lang="hu-HU" sz="1600" dirty="0">
                <a:solidFill>
                  <a:srgbClr val="000000"/>
                </a:solidFill>
                <a:effectLst/>
              </a:rPr>
              <a:t> (nem szakmai, nem ágazati)</a:t>
            </a:r>
            <a:endParaRPr lang="hu-H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rgbClr val="000000"/>
                </a:solidFill>
                <a:effectLst/>
              </a:rPr>
              <a:t>Digitális kompetencia fejlesztésére irányuló képzések és egyéb, ezt a célt szolgáló fejlesztő programok minőséghitelesítését is magában foglaló </a:t>
            </a:r>
            <a:r>
              <a:rPr lang="hu-HU" sz="1600" b="1" dirty="0">
                <a:solidFill>
                  <a:srgbClr val="000000"/>
                </a:solidFill>
                <a:effectLst/>
              </a:rPr>
              <a:t>képzési regiszter</a:t>
            </a:r>
            <a:r>
              <a:rPr lang="hu-HU" sz="1600" dirty="0">
                <a:solidFill>
                  <a:srgbClr val="000000"/>
                </a:solidFill>
                <a:effectLst/>
              </a:rPr>
              <a:t>;</a:t>
            </a:r>
            <a:endParaRPr lang="hu-H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000000"/>
                </a:solidFill>
                <a:effectLst/>
              </a:rPr>
              <a:t>Tanulástámogatás</a:t>
            </a:r>
            <a:r>
              <a:rPr lang="hu-HU" sz="1600" dirty="0">
                <a:solidFill>
                  <a:srgbClr val="000000"/>
                </a:solidFill>
                <a:effectLst/>
              </a:rPr>
              <a:t>, fejlesztés, visszajelzés, LLL, önálló gyakorlás, formatív értékelés, </a:t>
            </a:r>
            <a:endParaRPr lang="hu-H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rgbClr val="000000"/>
                </a:solidFill>
                <a:effectLst/>
              </a:rPr>
              <a:t>Tanúsítás - profil alapú, értékelés, tanúsítópontok</a:t>
            </a:r>
            <a:endParaRPr lang="hu-H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rgbClr val="000000"/>
                </a:solidFill>
                <a:effectLst/>
              </a:rPr>
              <a:t>Ágazati és szakmai </a:t>
            </a:r>
            <a:r>
              <a:rPr lang="hu-HU" sz="1600" b="1" dirty="0">
                <a:solidFill>
                  <a:srgbClr val="000000"/>
                </a:solidFill>
                <a:effectLst/>
              </a:rPr>
              <a:t>keretek koherenciája </a:t>
            </a:r>
            <a:r>
              <a:rPr lang="hu-HU" sz="1600" dirty="0">
                <a:solidFill>
                  <a:srgbClr val="000000"/>
                </a:solidFill>
                <a:effectLst/>
              </a:rPr>
              <a:t>rendszerbe foglalása. </a:t>
            </a:r>
            <a:endParaRPr lang="hu-HU" sz="1600" dirty="0"/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AFE7E5DF-18D7-4A8C-A198-F7FC6C9041DA}"/>
              </a:ext>
            </a:extLst>
          </p:cNvPr>
          <p:cNvSpPr txBox="1">
            <a:spLocks/>
          </p:cNvSpPr>
          <p:nvPr/>
        </p:nvSpPr>
        <p:spPr>
          <a:xfrm>
            <a:off x="4874314" y="152399"/>
            <a:ext cx="7022122" cy="5962074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28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24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20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18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18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hu-HU" sz="6400" b="1" dirty="0"/>
              <a:t>DMP -- </a:t>
            </a:r>
            <a:r>
              <a:rPr lang="hu-HU" sz="6400" dirty="0"/>
              <a:t>Nemzetgazdasági Minisztérium 2018.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6400" dirty="0"/>
              <a:t> </a:t>
            </a:r>
            <a:r>
              <a:rPr lang="hu-HU" sz="6400" dirty="0">
                <a:solidFill>
                  <a:srgbClr val="1B1B1A"/>
                </a:solidFill>
              </a:rPr>
              <a:t>A </a:t>
            </a:r>
            <a:r>
              <a:rPr lang="hu-HU" sz="6400" b="1" dirty="0">
                <a:solidFill>
                  <a:srgbClr val="1B1B1A"/>
                </a:solidFill>
              </a:rPr>
              <a:t>digitális gazdaság legfőbb akadálya a digitálisan képzett munkaerő hiánya.</a:t>
            </a:r>
            <a:r>
              <a:rPr lang="hu-HU" sz="6400" dirty="0">
                <a:solidFill>
                  <a:srgbClr val="1B1B1A"/>
                </a:solidFill>
              </a:rPr>
              <a:t>  (tízezres nagyságrendben hiányzó informatikusok és több százezer digitálisan képzett szakember)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6400" dirty="0"/>
              <a:t>DMP megoldásokat tartalmaz az </a:t>
            </a:r>
            <a:r>
              <a:rPr lang="hu-HU" sz="6400" b="1" dirty="0"/>
              <a:t>informatikus és digitálisan képzett szakemberhiány enyhítésére</a:t>
            </a:r>
            <a:r>
              <a:rPr lang="hu-HU" sz="64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6400" dirty="0"/>
              <a:t>A „</a:t>
            </a:r>
            <a:r>
              <a:rPr lang="hu-HU" sz="6400" b="1" dirty="0"/>
              <a:t>digitális munkaerő</a:t>
            </a:r>
            <a:r>
              <a:rPr lang="hu-HU" sz="6400" dirty="0"/>
              <a:t>” olyan munkavállaló, aki </a:t>
            </a:r>
            <a:r>
              <a:rPr lang="hu-HU" sz="6400" b="1" dirty="0"/>
              <a:t>magas szintű szakmai </a:t>
            </a:r>
            <a:r>
              <a:rPr lang="hu-HU" sz="6400" dirty="0"/>
              <a:t>vagy magas szintű </a:t>
            </a:r>
            <a:r>
              <a:rPr lang="hu-HU" sz="6400" b="1" dirty="0"/>
              <a:t>felhasználói informatikai ismerettel </a:t>
            </a:r>
            <a:r>
              <a:rPr lang="hu-HU" sz="6400" dirty="0"/>
              <a:t>rendelkeznek alapszakmaként vagy más szakmájuk mellett.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6400" dirty="0"/>
              <a:t>A digitális munkaerő olyan informatikai megoldásokat használ munkavégzése során, amelyek </a:t>
            </a:r>
            <a:r>
              <a:rPr lang="hu-HU" sz="6400" b="1" dirty="0"/>
              <a:t>meghaladják a digitális alapkompetenciák</a:t>
            </a:r>
            <a:r>
              <a:rPr lang="hu-HU" sz="6400" dirty="0"/>
              <a:t>, illetve az </a:t>
            </a:r>
            <a:r>
              <a:rPr lang="hu-HU" sz="6400" b="1" dirty="0"/>
              <a:t>átlagos</a:t>
            </a:r>
            <a:r>
              <a:rPr lang="hu-HU" sz="6400" dirty="0"/>
              <a:t> </a:t>
            </a:r>
            <a:r>
              <a:rPr lang="hu-HU" sz="6400" b="1" dirty="0"/>
              <a:t>IT-felhasználói</a:t>
            </a:r>
            <a:r>
              <a:rPr lang="hu-HU" sz="6400" dirty="0"/>
              <a:t> (pl. irodai) </a:t>
            </a:r>
            <a:r>
              <a:rPr lang="hu-HU" sz="6400" b="1" dirty="0"/>
              <a:t>környezetben</a:t>
            </a:r>
            <a:r>
              <a:rPr lang="hu-HU" sz="6400" dirty="0"/>
              <a:t> végzett munkához </a:t>
            </a:r>
            <a:r>
              <a:rPr lang="hu-HU" sz="6400" b="1" dirty="0"/>
              <a:t>szükséges digitális kompetenciák szintjét</a:t>
            </a:r>
            <a:r>
              <a:rPr lang="hu-HU" sz="64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6400" dirty="0"/>
              <a:t>A </a:t>
            </a:r>
            <a:r>
              <a:rPr lang="hu-HU" sz="6400" b="1" dirty="0"/>
              <a:t>Digitális Munkaerő Program célja</a:t>
            </a:r>
            <a:r>
              <a:rPr lang="hu-HU" sz="6400" dirty="0"/>
              <a:t>, hogy ezt a növekvő keresleti igényt kezelje, és </a:t>
            </a:r>
            <a:r>
              <a:rPr lang="hu-HU" sz="6400" b="1" dirty="0"/>
              <a:t>biztosítsa</a:t>
            </a:r>
            <a:r>
              <a:rPr lang="hu-HU" sz="6400" dirty="0"/>
              <a:t> a magas szintű </a:t>
            </a:r>
            <a:r>
              <a:rPr lang="hu-HU" sz="6400" b="1" dirty="0"/>
              <a:t>digitális tudással rendelkező szakemberek </a:t>
            </a:r>
            <a:r>
              <a:rPr lang="hu-HU" sz="6400" dirty="0"/>
              <a:t>számának növekedését, különös tekintettel a hazai kisvállalkozások digitális munkaerő igényére.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6400" dirty="0"/>
              <a:t>A krónikus digitális munkaerőhiány orvoslása mellett a </a:t>
            </a:r>
            <a:r>
              <a:rPr lang="hu-HU" sz="6400" b="1" dirty="0"/>
              <a:t>polgárok és a kkv-k digitális kompetencia-szintjének általános emelése </a:t>
            </a:r>
            <a:r>
              <a:rPr lang="hu-HU" sz="6400" dirty="0"/>
              <a:t>is elkerülhetetlen.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6400" dirty="0"/>
              <a:t>A DMP </a:t>
            </a:r>
            <a:r>
              <a:rPr lang="hu-HU" sz="6400" b="1" dirty="0"/>
              <a:t>nem pusztán egy képzési program </a:t>
            </a:r>
            <a:r>
              <a:rPr lang="hu-HU" sz="6400" dirty="0"/>
              <a:t>informatikai szakemberek számára </a:t>
            </a:r>
          </a:p>
          <a:p>
            <a:pPr lvl="1"/>
            <a:r>
              <a:rPr lang="hu-HU" sz="6400" dirty="0"/>
              <a:t>munkaerő-piaci </a:t>
            </a:r>
            <a:r>
              <a:rPr lang="hu-HU" sz="6400" b="1" dirty="0"/>
              <a:t>előre és </a:t>
            </a:r>
            <a:r>
              <a:rPr lang="hu-HU" sz="6400" b="1" dirty="0" err="1"/>
              <a:t>nyomonkövető</a:t>
            </a:r>
            <a:r>
              <a:rPr lang="hu-HU" sz="6400" b="1" dirty="0"/>
              <a:t> </a:t>
            </a:r>
            <a:r>
              <a:rPr lang="hu-HU" sz="6400" dirty="0"/>
              <a:t>rendszer, besorolások, kutatások módszertana, </a:t>
            </a:r>
          </a:p>
          <a:p>
            <a:pPr lvl="1"/>
            <a:r>
              <a:rPr lang="hu-HU" sz="6400" dirty="0"/>
              <a:t>érthetővé teszi a képzés, a pályaválasztás, a továbbképzés, a </a:t>
            </a:r>
            <a:r>
              <a:rPr lang="hu-HU" sz="6400" b="1" dirty="0"/>
              <a:t>karriermódosítás</a:t>
            </a:r>
            <a:r>
              <a:rPr lang="hu-HU" sz="6400" dirty="0"/>
              <a:t> összefüggő </a:t>
            </a:r>
            <a:r>
              <a:rPr lang="hu-HU" sz="6400" b="1" dirty="0"/>
              <a:t>kérdéseit</a:t>
            </a:r>
            <a:r>
              <a:rPr lang="hu-HU" sz="6400" dirty="0"/>
              <a:t>. </a:t>
            </a:r>
          </a:p>
          <a:p>
            <a:pPr lvl="1"/>
            <a:r>
              <a:rPr lang="hu-HU" sz="6400" dirty="0"/>
              <a:t>Kereslethez igazodó </a:t>
            </a:r>
            <a:r>
              <a:rPr lang="hu-HU" sz="6400" b="1" dirty="0"/>
              <a:t>képzési kínálatot </a:t>
            </a:r>
            <a:r>
              <a:rPr lang="hu-HU" sz="6400" dirty="0"/>
              <a:t>biztosít</a:t>
            </a:r>
          </a:p>
          <a:p>
            <a:pPr lvl="1"/>
            <a:r>
              <a:rPr lang="hu-HU" sz="6400" b="1" dirty="0"/>
              <a:t>új képzési utak</a:t>
            </a:r>
            <a:r>
              <a:rPr lang="hu-HU" sz="6400" dirty="0"/>
              <a:t>, </a:t>
            </a:r>
          </a:p>
          <a:p>
            <a:pPr lvl="1"/>
            <a:r>
              <a:rPr lang="hu-HU" sz="6400" b="1" dirty="0"/>
              <a:t>motiváció</a:t>
            </a:r>
            <a:r>
              <a:rPr lang="hu-HU" sz="6400" dirty="0"/>
              <a:t> és </a:t>
            </a:r>
            <a:r>
              <a:rPr lang="hu-HU" sz="6400" b="1" dirty="0"/>
              <a:t>pályaorientáció</a:t>
            </a:r>
            <a:r>
              <a:rPr lang="hu-HU" sz="6400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74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DCCF206-658E-4573-9C23-5EAC5B23C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163" y="175423"/>
            <a:ext cx="10515600" cy="776288"/>
          </a:xfrm>
        </p:spPr>
        <p:txBody>
          <a:bodyPr/>
          <a:lstStyle/>
          <a:p>
            <a:r>
              <a:rPr lang="hu-HU" sz="4800" b="1" dirty="0"/>
              <a:t>Poszt-covid üzleti stratégiák </a:t>
            </a:r>
            <a:endParaRPr lang="hu-HU" dirty="0"/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896E98EE-B113-434E-B76D-ADCA9C09B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348" y="1034393"/>
            <a:ext cx="5378127" cy="53529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1600" dirty="0" err="1"/>
              <a:t>McKinsey</a:t>
            </a:r>
            <a:r>
              <a:rPr lang="hu-HU" sz="1600" dirty="0"/>
              <a:t>: </a:t>
            </a:r>
          </a:p>
          <a:p>
            <a:pPr lvl="1"/>
            <a:r>
              <a:rPr lang="hu-HU" sz="1600" dirty="0"/>
              <a:t>vállalatuk </a:t>
            </a:r>
            <a:r>
              <a:rPr lang="hu-HU" sz="1600" b="1" dirty="0"/>
              <a:t>üzleti modellje elavulttá válik: </a:t>
            </a:r>
            <a:r>
              <a:rPr lang="hu-HU" sz="1600" dirty="0"/>
              <a:t>11% gondolja úgy, hogy jelenlegi üzleti modelljük gazdaságilag életképes 2023-ig; 64% szerint cégüknek új üzleti modellre van szüksége</a:t>
            </a:r>
          </a:p>
          <a:p>
            <a:pPr lvl="1"/>
            <a:r>
              <a:rPr lang="hu-HU" sz="1600" dirty="0"/>
              <a:t>Járvány felgyorsította </a:t>
            </a:r>
            <a:r>
              <a:rPr lang="hu-HU" sz="1600" b="1" dirty="0"/>
              <a:t>azt a sebességet, amellyel a digitalizáció alapvetően megváltoztatja az üzleti életet</a:t>
            </a:r>
            <a:r>
              <a:rPr lang="hu-HU" sz="1600" dirty="0"/>
              <a:t> (hónapok alatt három-hét évvel gyorsult). </a:t>
            </a:r>
          </a:p>
          <a:p>
            <a:pPr lvl="1"/>
            <a:r>
              <a:rPr lang="hu-HU" sz="1600" dirty="0"/>
              <a:t>ügyfelek, az alkalmazottak és az ér</a:t>
            </a:r>
            <a:r>
              <a:rPr lang="hu-HU" sz="1600" b="1" dirty="0"/>
              <a:t>téklánc-partnerek</a:t>
            </a:r>
            <a:r>
              <a:rPr lang="hu-HU" sz="1600" dirty="0"/>
              <a:t> mind </a:t>
            </a:r>
            <a:r>
              <a:rPr lang="hu-HU" sz="1600" b="1" dirty="0"/>
              <a:t>növelték</a:t>
            </a:r>
            <a:r>
              <a:rPr lang="hu-HU" sz="1600" dirty="0"/>
              <a:t> </a:t>
            </a:r>
            <a:r>
              <a:rPr lang="hu-HU" sz="1600" b="1" dirty="0"/>
              <a:t>technológiahasználatukat</a:t>
            </a:r>
            <a:r>
              <a:rPr lang="hu-HU" sz="1600" dirty="0"/>
              <a:t>, ami megnyitotta az utat a gyorsabb, technológia által vezérelt változások előtt. </a:t>
            </a:r>
          </a:p>
          <a:p>
            <a:pPr lvl="1"/>
            <a:r>
              <a:rPr lang="hu-HU" sz="1600" dirty="0"/>
              <a:t>Digitális és technológiai befektetések </a:t>
            </a:r>
            <a:r>
              <a:rPr lang="hu-HU" sz="1600" dirty="0">
                <a:sym typeface="Wingdings" panose="05000000000000000000" pitchFamily="2" charset="2"/>
              </a:rPr>
              <a:t> </a:t>
            </a:r>
            <a:r>
              <a:rPr lang="hu-HU" sz="1600" b="1" dirty="0"/>
              <a:t>készséghiányok: </a:t>
            </a:r>
            <a:r>
              <a:rPr lang="hu-HU" sz="1600" dirty="0"/>
              <a:t>készségfejlesztés </a:t>
            </a:r>
          </a:p>
          <a:p>
            <a:pPr lvl="1"/>
            <a:r>
              <a:rPr lang="hu-HU" sz="1600" dirty="0"/>
              <a:t>A járvány kezdete óta </a:t>
            </a:r>
            <a:r>
              <a:rPr lang="hu-HU" sz="1600" b="1" dirty="0"/>
              <a:t>megduplázták</a:t>
            </a:r>
            <a:r>
              <a:rPr lang="hu-HU" sz="1600" dirty="0"/>
              <a:t> az alkalmazottak </a:t>
            </a:r>
            <a:r>
              <a:rPr lang="hu-HU" sz="1600" b="1" dirty="0"/>
              <a:t>átképzésére vagy továbbképzésére </a:t>
            </a:r>
            <a:r>
              <a:rPr lang="hu-HU" sz="1600" dirty="0"/>
              <a:t>irányuló erőfeszítéseiket. </a:t>
            </a:r>
          </a:p>
          <a:p>
            <a:pPr lvl="1"/>
            <a:r>
              <a:rPr lang="hu-HU" sz="1600" dirty="0"/>
              <a:t>A </a:t>
            </a:r>
            <a:r>
              <a:rPr lang="hu-HU" sz="1600" b="1" dirty="0"/>
              <a:t>szervezetek 69 százaléka most többet tesz a készségfejlesztésért, mint a COVID-19 válság előtt</a:t>
            </a:r>
            <a:r>
              <a:rPr lang="hu-HU" sz="1600" dirty="0"/>
              <a:t>.</a:t>
            </a:r>
          </a:p>
          <a:p>
            <a:endParaRPr lang="hu-HU" sz="700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1152ECA2-18D0-4628-A311-A682C465AC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854" y="943698"/>
            <a:ext cx="6516798" cy="508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92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9391439-013C-4010-8CEF-A79D89297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745" y="390330"/>
            <a:ext cx="5024582" cy="1321450"/>
          </a:xfrm>
        </p:spPr>
        <p:txBody>
          <a:bodyPr>
            <a:normAutofit fontScale="90000"/>
          </a:bodyPr>
          <a:lstStyle/>
          <a:p>
            <a:r>
              <a:rPr lang="hu-HU" sz="4800" b="1" dirty="0"/>
              <a:t>Programozd a jövőd, 1-es kutatási pillér</a:t>
            </a:r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4FBFF48-C016-4A70-BCEF-FA8643BD2EE1}"/>
              </a:ext>
            </a:extLst>
          </p:cNvPr>
          <p:cNvSpPr txBox="1">
            <a:spLocks/>
          </p:cNvSpPr>
          <p:nvPr/>
        </p:nvSpPr>
        <p:spPr>
          <a:xfrm>
            <a:off x="264930" y="1417357"/>
            <a:ext cx="5461615" cy="44395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28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24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20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18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18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dirty="0"/>
          </a:p>
          <a:p>
            <a:pPr marL="285750" indent="-285750">
              <a:buFontTx/>
              <a:buChar char="-"/>
            </a:pPr>
            <a:r>
              <a:rPr lang="hu-HU" sz="2000" dirty="0"/>
              <a:t>Átfogó munkaerő-piaci felmérés </a:t>
            </a:r>
          </a:p>
          <a:p>
            <a:pPr marL="285750" indent="-285750">
              <a:buFontTx/>
              <a:buChar char="-"/>
            </a:pPr>
            <a:r>
              <a:rPr lang="hu-HU" sz="2000" dirty="0"/>
              <a:t>Gyorsabban nőt az IKT szakember kereslet mint a kínálat, bővülő kereslet már az IKT mellett más ágazatokban is, több mint 9000 betöltetlen informatikai álláshely </a:t>
            </a:r>
          </a:p>
          <a:p>
            <a:pPr marL="285750" indent="-285750">
              <a:buFontTx/>
              <a:buChar char="-"/>
            </a:pPr>
            <a:r>
              <a:rPr lang="hu-HU" sz="2000" dirty="0"/>
              <a:t>és </a:t>
            </a:r>
            <a:r>
              <a:rPr lang="hu-HU" sz="2000" dirty="0">
                <a:solidFill>
                  <a:srgbClr val="333333"/>
                </a:solidFill>
              </a:rPr>
              <a:t>két éven belül (</a:t>
            </a:r>
            <a:r>
              <a:rPr lang="hu-HU" sz="2000" dirty="0"/>
              <a:t>2020-22-re) </a:t>
            </a:r>
            <a:r>
              <a:rPr lang="hu-HU" sz="2000" dirty="0">
                <a:solidFill>
                  <a:srgbClr val="333333"/>
                </a:solidFill>
              </a:rPr>
              <a:t>forgatókönyvtől függően további 34-44 ezer </a:t>
            </a:r>
            <a:r>
              <a:rPr lang="hu-HU" sz="2000" dirty="0"/>
              <a:t>potenciális informatikai munkavállalóra lesz szükség. </a:t>
            </a:r>
          </a:p>
          <a:p>
            <a:pPr marL="285750" indent="-285750">
              <a:buFontTx/>
              <a:buChar char="-"/>
            </a:pPr>
            <a:r>
              <a:rPr lang="hu-HU" sz="2000" dirty="0">
                <a:solidFill>
                  <a:srgbClr val="333333"/>
                </a:solidFill>
              </a:rPr>
              <a:t>A mostani kilencezres hiány két éven belül a reális keresleti forgatókönyv szerint tizenötezresre, a potenciális forgatókönyv szerint pedig huszonhatezresre nőhet. </a:t>
            </a:r>
            <a:endParaRPr lang="hu-HU" sz="2000" dirty="0"/>
          </a:p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ABB98C8-0FA4-4E5E-881D-EDD7DAC859B1}"/>
              </a:ext>
            </a:extLst>
          </p:cNvPr>
          <p:cNvSpPr txBox="1"/>
          <p:nvPr/>
        </p:nvSpPr>
        <p:spPr>
          <a:xfrm>
            <a:off x="5292436" y="79780"/>
            <a:ext cx="6557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MKIK, GVI: A szakmák automatizálhatósága és az </a:t>
            </a:r>
            <a:r>
              <a:rPr lang="hu-HU" dirty="0" err="1"/>
              <a:t>automatizáció</a:t>
            </a:r>
            <a:r>
              <a:rPr lang="hu-HU" dirty="0"/>
              <a:t> lehetséges munkaerőpiaci hatásai Magyarországon, 2019. 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F23F7D20-BD3A-47A8-9862-9F2E77B85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436" y="719118"/>
            <a:ext cx="6407194" cy="4628725"/>
          </a:xfrm>
          <a:prstGeom prst="rect">
            <a:avLst/>
          </a:prstGeom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id="{2ACA6333-39CA-4D0B-98B7-71795F857A0D}"/>
              </a:ext>
            </a:extLst>
          </p:cNvPr>
          <p:cNvSpPr txBox="1"/>
          <p:nvPr/>
        </p:nvSpPr>
        <p:spPr>
          <a:xfrm>
            <a:off x="5462687" y="5347843"/>
            <a:ext cx="6066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solidFill>
                  <a:srgbClr val="333333"/>
                </a:solidFill>
                <a:effectLst/>
              </a:rPr>
              <a:t>Az </a:t>
            </a:r>
            <a:r>
              <a:rPr lang="hu-HU" sz="1600" dirty="0" err="1">
                <a:solidFill>
                  <a:srgbClr val="333333"/>
                </a:solidFill>
                <a:effectLst/>
              </a:rPr>
              <a:t>automatizáció</a:t>
            </a:r>
            <a:r>
              <a:rPr lang="hu-HU" sz="1600" dirty="0">
                <a:solidFill>
                  <a:srgbClr val="333333"/>
                </a:solidFill>
                <a:effectLst/>
              </a:rPr>
              <a:t> következményei a magasabban képzetteket érintik a legkevésbé, a szakképzetleneket pedig a legnagyobb mértékben. 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361936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C478044-9883-4E99-8AC7-49F9F4945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218" y="27708"/>
            <a:ext cx="5258157" cy="1256579"/>
          </a:xfrm>
        </p:spPr>
        <p:txBody>
          <a:bodyPr>
            <a:noAutofit/>
          </a:bodyPr>
          <a:lstStyle/>
          <a:p>
            <a:r>
              <a:rPr lang="hu-HU" sz="2800" b="1" dirty="0"/>
              <a:t>Az online álláshirdetésekben leginkább keresett készségek az EU-27-ben (ESCO 2. szint) </a:t>
            </a:r>
            <a:endParaRPr lang="hu-HU" sz="2800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636C327-2682-4A6D-BAC5-D42F7CA91481}"/>
              </a:ext>
            </a:extLst>
          </p:cNvPr>
          <p:cNvSpPr txBox="1">
            <a:spLocks/>
          </p:cNvSpPr>
          <p:nvPr/>
        </p:nvSpPr>
        <p:spPr>
          <a:xfrm>
            <a:off x="360218" y="1284287"/>
            <a:ext cx="4881950" cy="52138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28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24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20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18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 sz="1800" b="0" i="0" kern="1200" baseline="0">
                <a:solidFill>
                  <a:schemeClr val="tx1"/>
                </a:solidFill>
                <a:latin typeface="Calibri Regular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800" dirty="0"/>
              <a:t>- Melyek a leginkább elvárt, lényeges készségek, kompetenciák a pandémiát átélt vállalkozások szerint? </a:t>
            </a:r>
            <a:r>
              <a:rPr lang="hu-HU" sz="1800" dirty="0" err="1"/>
              <a:t>Skills</a:t>
            </a:r>
            <a:r>
              <a:rPr lang="hu-HU" sz="1800" dirty="0"/>
              <a:t> </a:t>
            </a:r>
            <a:r>
              <a:rPr lang="hu-HU" sz="1800" dirty="0" err="1"/>
              <a:t>Panorama</a:t>
            </a:r>
            <a:r>
              <a:rPr lang="hu-HU" sz="1800" dirty="0"/>
              <a:t> felmérése, CEDEFOP, 2020.)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/>
              <a:t>2020-as évben megjelent online álláshirdetések adatbázisa alapján.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/>
              <a:t>egymással és egymás közötti együttműködése (37%),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/>
              <a:t>a digitális adatokhoz való hozzáférés és azok elemzése, közel minden harmadik álláshirdetésben elvárt készségként).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/>
              <a:t>a digitális eszközök együttműködéshez, tartalomkészítéshez és problémamegoldáshoz való felhasználásának készsége 23%-os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/>
              <a:t>az információ és támogatás nyújtása mások számára 23%.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/>
              <a:t>a problémamegoldást megközelítőleg minden ötödik munkáltató megfogalmazta elvárásként.</a:t>
            </a:r>
          </a:p>
        </p:txBody>
      </p:sp>
      <p:pic>
        <p:nvPicPr>
          <p:cNvPr id="11" name="Tartalom helye 5" descr="A képen asztal látható&#10;&#10;Automatikusan generált leírás">
            <a:extLst>
              <a:ext uri="{FF2B5EF4-FFF2-40B4-BE49-F238E27FC236}">
                <a16:creationId xmlns:a16="http://schemas.microsoft.com/office/drawing/2014/main" id="{A5382EF2-69FD-48E7-990E-84340959D0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964" y="0"/>
            <a:ext cx="6502036" cy="6231118"/>
          </a:xfrm>
        </p:spPr>
      </p:pic>
    </p:spTree>
    <p:extLst>
      <p:ext uri="{BB962C8B-B14F-4D97-AF65-F5344CB8AC3E}">
        <p14:creationId xmlns:p14="http://schemas.microsoft.com/office/powerpoint/2010/main" val="1239406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A9BFD1D-D53E-40EE-A3B6-E5A45CB38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309" y="0"/>
            <a:ext cx="10515600" cy="1801525"/>
          </a:xfrm>
        </p:spPr>
        <p:txBody>
          <a:bodyPr>
            <a:normAutofit/>
          </a:bodyPr>
          <a:lstStyle/>
          <a:p>
            <a:r>
              <a:rPr lang="hu-HU" sz="2800" b="1" dirty="0"/>
              <a:t>DIMOP+ ÉFK: </a:t>
            </a:r>
            <a:r>
              <a:rPr lang="hu-HU" sz="2800" b="1" i="0" u="none" strike="noStrike" dirty="0">
                <a:solidFill>
                  <a:srgbClr val="F26B1A"/>
                </a:solidFill>
                <a:effectLst/>
                <a:latin typeface="Roboto" panose="02000000000000000000" pitchFamily="2" charset="0"/>
                <a:hlinkClick r:id="rId2"/>
              </a:rPr>
              <a:t>Kormány 1783/2021. (XI. 5.) Korm. határozata a Digitális Megújulás Operatív Program Plusz éves fejlesztési keretének megállapításáról</a:t>
            </a:r>
            <a:r>
              <a:rPr lang="hu-HU" sz="2800" b="1" i="0" dirty="0">
                <a:solidFill>
                  <a:srgbClr val="494B4F"/>
                </a:solidFill>
                <a:effectLst/>
                <a:latin typeface="Roboto" panose="02000000000000000000" pitchFamily="2" charset="0"/>
              </a:rPr>
              <a:t>; </a:t>
            </a:r>
            <a:br>
              <a:rPr lang="hu-HU" sz="2800" b="1" dirty="0">
                <a:solidFill>
                  <a:srgbClr val="494B4F"/>
                </a:solidFill>
                <a:latin typeface="Roboto" panose="02000000000000000000" pitchFamily="2" charset="0"/>
              </a:rPr>
            </a:br>
            <a:r>
              <a:rPr lang="hu-HU" sz="2000" b="1" i="1" dirty="0">
                <a:solidFill>
                  <a:srgbClr val="494B4F"/>
                </a:solidFill>
                <a:effectLst/>
                <a:latin typeface="Roboto" panose="02000000000000000000" pitchFamily="2" charset="0"/>
              </a:rPr>
              <a:t>Magyar Közlöny; 2021. évi 200. szám; 2021. november 5.; 9177-9181. o</a:t>
            </a:r>
            <a:endParaRPr lang="hu-HU" sz="2400" b="1" dirty="0"/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65767F26-F571-4150-9E65-3D2A03BA7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022" y="1907664"/>
            <a:ext cx="10515600" cy="4031029"/>
          </a:xfrm>
        </p:spPr>
        <p:txBody>
          <a:bodyPr>
            <a:normAutofit fontScale="77500" lnSpcReduction="20000"/>
          </a:bodyPr>
          <a:lstStyle/>
          <a:p>
            <a:r>
              <a:rPr lang="hu-HU" dirty="0"/>
              <a:t>DIMOP Plusz-4.2.2 A digitális kompetenciafejlesztés rendszerének kiterjesztése az egész életen át tartó tanulás elősegítése érdekében: a DigKomp rendszer és a Digitális Karrierhíd Program létrehozása  </a:t>
            </a:r>
          </a:p>
          <a:p>
            <a:r>
              <a:rPr lang="hu-HU" dirty="0"/>
              <a:t>DIMOP Plusz-4.2.3 Alapszintű állampolgári digitális kompetencia </a:t>
            </a:r>
            <a:r>
              <a:rPr lang="hu-HU"/>
              <a:t>fejlesztése kiemelt </a:t>
            </a:r>
            <a:endParaRPr lang="hu-HU" dirty="0"/>
          </a:p>
          <a:p>
            <a:r>
              <a:rPr lang="hu-HU" dirty="0"/>
              <a:t>DIMOP Plusz-4.2.4 DigKomp alapú magasabb szintű állampolgári és vállalkozói kompetencia fejlesztés, támogatás, mentorálás </a:t>
            </a:r>
          </a:p>
          <a:p>
            <a:r>
              <a:rPr lang="hu-HU" dirty="0"/>
              <a:t>DIMOP Plusz-4.2.5 Mesterséges Intelligencia oktatás-képzés és ehhez kapcsolódó transzformatív projektek, a kódolás és algoritmizálás, mint alapkompetencia fejlesztésének támogatása </a:t>
            </a:r>
          </a:p>
          <a:p>
            <a:r>
              <a:rPr lang="hu-HU" dirty="0"/>
              <a:t>DIMOP Plusz-4.2.6 Digitális kompetencia fejlesztés Budapesten: alapszintű, emelt szintű állampolgári, vállalkozói, valamint közfeladat ellátásban dolgozók digitális kompetencia fejlesztése, továbbá Mesterséges Intelligencia oktatás-képzés és ehhez kapcsolódó transzformatív projektek</a:t>
            </a:r>
          </a:p>
        </p:txBody>
      </p:sp>
    </p:spTree>
    <p:extLst>
      <p:ext uri="{BB962C8B-B14F-4D97-AF65-F5344CB8AC3E}">
        <p14:creationId xmlns:p14="http://schemas.microsoft.com/office/powerpoint/2010/main" val="72179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6FD9-779A-3249-9093-6E0FC8E1B5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6000" dirty="0"/>
              <a:t>Köszönöm a figyelmet!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57440907"/>
      </p:ext>
    </p:extLst>
  </p:cSld>
  <p:clrMapOvr>
    <a:masterClrMapping/>
  </p:clrMapOvr>
</p:sld>
</file>

<file path=ppt/theme/theme1.xml><?xml version="1.0" encoding="utf-8"?>
<a:theme xmlns:a="http://schemas.openxmlformats.org/drawingml/2006/main" name="djp_theme">
  <a:themeElements>
    <a:clrScheme name="djp 1">
      <a:dk1>
        <a:srgbClr val="3F484D"/>
      </a:dk1>
      <a:lt1>
        <a:srgbClr val="FFFFFF"/>
      </a:lt1>
      <a:dk2>
        <a:srgbClr val="3F484D"/>
      </a:dk2>
      <a:lt2>
        <a:srgbClr val="EFEFEF"/>
      </a:lt2>
      <a:accent1>
        <a:srgbClr val="262050"/>
      </a:accent1>
      <a:accent2>
        <a:srgbClr val="06AB71"/>
      </a:accent2>
      <a:accent3>
        <a:srgbClr val="EB0A32"/>
      </a:accent3>
      <a:accent4>
        <a:srgbClr val="68C0ED"/>
      </a:accent4>
      <a:accent5>
        <a:srgbClr val="8F8F92"/>
      </a:accent5>
      <a:accent6>
        <a:srgbClr val="3F484D"/>
      </a:accent6>
      <a:hlink>
        <a:srgbClr val="68C0ED"/>
      </a:hlink>
      <a:folHlink>
        <a:srgbClr val="68C0E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jp_ppt_sablon_20210917" id="{6FEB12F1-6EB4-1C44-99D5-434863A0D9B9}" vid="{0B9F55EF-D2FA-A14A-8CE3-A29B44B7F4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311e7baa-e752-4a4d-8ec9-b0a146266f7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886E3C0D227D14A91EC55D26F1EFEDD" ma:contentTypeVersion="14" ma:contentTypeDescription="Új dokumentum létrehozása." ma:contentTypeScope="" ma:versionID="c408c4268f0ac7b92da20794c8db54a2">
  <xsd:schema xmlns:xsd="http://www.w3.org/2001/XMLSchema" xmlns:xs="http://www.w3.org/2001/XMLSchema" xmlns:p="http://schemas.microsoft.com/office/2006/metadata/properties" xmlns:ns2="311e7baa-e752-4a4d-8ec9-b0a146266f76" xmlns:ns3="f03d997d-718e-44d7-a6f2-2936d784526f" targetNamespace="http://schemas.microsoft.com/office/2006/metadata/properties" ma:root="true" ma:fieldsID="0cf87ccbebdbb705529b9e98bda05139" ns2:_="" ns3:_="">
    <xsd:import namespace="311e7baa-e752-4a4d-8ec9-b0a146266f76"/>
    <xsd:import namespace="f03d997d-718e-44d7-a6f2-2936d78452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1e7baa-e752-4a4d-8ec9-b0a146266f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Láttamozási állapot" ma:internalName="L_x00e1_ttamoz_x00e1_si_x0020__x00e1_llapot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3d997d-718e-44d7-a6f2-2936d784526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Résztvevők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Megosztva részletekkel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7C1269-2B53-4717-8750-5F19C39606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538591-11AA-47E6-BD3B-E84C95233526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311e7baa-e752-4a4d-8ec9-b0a146266f76"/>
    <ds:schemaRef ds:uri="http://purl.org/dc/terms/"/>
    <ds:schemaRef ds:uri="http://schemas.microsoft.com/office/infopath/2007/PartnerControls"/>
    <ds:schemaRef ds:uri="f03d997d-718e-44d7-a6f2-2936d784526f"/>
  </ds:schemaRefs>
</ds:datastoreItem>
</file>

<file path=customXml/itemProps3.xml><?xml version="1.0" encoding="utf-8"?>
<ds:datastoreItem xmlns:ds="http://schemas.openxmlformats.org/officeDocument/2006/customXml" ds:itemID="{81106DC0-A2A8-46C8-B5F8-22E5C9AC61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1e7baa-e752-4a4d-8ec9-b0a146266f76"/>
    <ds:schemaRef ds:uri="f03d997d-718e-44d7-a6f2-2936d7845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djp_ppt_sablon</Template>
  <TotalTime>210</TotalTime>
  <Words>794</Words>
  <Application>Microsoft Office PowerPoint</Application>
  <PresentationFormat>Szélesvásznú</PresentationFormat>
  <Paragraphs>57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Calibri Regular</vt:lpstr>
      <vt:lpstr>Roboto</vt:lpstr>
      <vt:lpstr>Wingdings</vt:lpstr>
      <vt:lpstr>djp_theme</vt:lpstr>
      <vt:lpstr>A digitáliskompetencia fejlesztési lehetőségei és a Digitális Munkaerő Program tervezett intézkedésének kapcsolata</vt:lpstr>
      <vt:lpstr>DigKomp – DMP </vt:lpstr>
      <vt:lpstr>Poszt-covid üzleti stratégiák </vt:lpstr>
      <vt:lpstr>Programozd a jövőd, 1-es kutatási pillér</vt:lpstr>
      <vt:lpstr>Az online álláshirdetésekben leginkább keresett készségek az EU-27-ben (ESCO 2. szint) </vt:lpstr>
      <vt:lpstr>DIMOP+ ÉFK: Kormány 1783/2021. (XI. 5.) Korm. határozata a Digitális Megújulás Operatív Program Plusz éves fejlesztési keretének megállapításáról;  Magyar Közlöny; 2021. évi 200. szám; 2021. november 5.; 9177-9181. o</vt:lpstr>
      <vt:lpstr>Köszönöm a figyelmet!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loboda.zoltan@djnkft.hu</dc:creator>
  <cp:lastModifiedBy>Laposa Zoltán</cp:lastModifiedBy>
  <cp:revision>18</cp:revision>
  <dcterms:created xsi:type="dcterms:W3CDTF">2021-11-26T08:30:15Z</dcterms:created>
  <dcterms:modified xsi:type="dcterms:W3CDTF">2021-11-29T13:51:16Z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0x0101008886E3C0D227D14A91EC55D26F1EFEDD</vt:lpwstr>
  </property>
</Properties>
</file>