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56" r:id="rId2"/>
    <p:sldId id="279" r:id="rId3"/>
    <p:sldId id="261" r:id="rId4"/>
    <p:sldId id="275" r:id="rId5"/>
    <p:sldId id="277" r:id="rId6"/>
    <p:sldId id="278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licsák Ádám" initials="UÁ" lastIdx="2" clrIdx="0">
    <p:extLst>
      <p:ext uri="{19B8F6BF-5375-455C-9EA6-DF929625EA0E}">
        <p15:presenceInfo xmlns:p15="http://schemas.microsoft.com/office/powerpoint/2012/main" userId="S::ulicsak.adam@digitped.onmicrosoft.com::3883e130-be9e-4ca2-b0a4-081b0dbc3bf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227"/>
    <a:srgbClr val="E7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éma alapján készült stílus 2 – 1. jelölőszín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Világos stílus 1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77733" autoAdjust="0"/>
  </p:normalViewPr>
  <p:slideViewPr>
    <p:cSldViewPr snapToGrid="0" snapToObjects="1">
      <p:cViewPr varScale="1">
        <p:scale>
          <a:sx n="69" d="100"/>
          <a:sy n="69" d="100"/>
        </p:scale>
        <p:origin x="3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9" d="100"/>
          <a:sy n="109" d="100"/>
        </p:scale>
        <p:origin x="517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3200" baseline="0" dirty="0">
                <a:solidFill>
                  <a:schemeClr val="tx1"/>
                </a:solidFill>
                <a:latin typeface="Roboto" panose="02000000000000000000" pitchFamily="2" charset="0"/>
              </a:rPr>
              <a:t>Diagram címe</a:t>
            </a:r>
          </a:p>
        </c:rich>
      </c:tx>
      <c:layout>
        <c:manualLayout>
          <c:xMode val="edge"/>
          <c:yMode val="edge"/>
          <c:x val="0.3574350736539647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Sor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15"/>
            <c:spPr>
              <a:solidFill>
                <a:schemeClr val="accent1"/>
              </a:solidFill>
              <a:ln w="127000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25-0A48-B64F-988DA545EC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Sor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15"/>
            <c:spPr>
              <a:solidFill>
                <a:schemeClr val="accent2"/>
              </a:solidFill>
              <a:ln w="127000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25-0A48-B64F-988DA545EC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Sor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15"/>
            <c:spPr>
              <a:solidFill>
                <a:schemeClr val="accent3"/>
              </a:solidFill>
              <a:ln w="127000" cap="sq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25-0A48-B64F-988DA545E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2728336"/>
        <c:axId val="1043865472"/>
      </c:lineChart>
      <c:catAx>
        <c:axId val="110272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43865472"/>
        <c:crosses val="autoZero"/>
        <c:auto val="1"/>
        <c:lblAlgn val="ctr"/>
        <c:lblOffset val="100"/>
        <c:noMultiLvlLbl val="0"/>
      </c:catAx>
      <c:valAx>
        <c:axId val="1043865472"/>
        <c:scaling>
          <c:orientation val="minMax"/>
        </c:scaling>
        <c:delete val="0"/>
        <c:axPos val="l"/>
        <c:majorGridlines>
          <c:spPr>
            <a:ln w="15875" cap="flat" cmpd="sng" algn="ctr">
              <a:solidFill>
                <a:schemeClr val="bg2">
                  <a:lumMod val="75000"/>
                </a:schemeClr>
              </a:solidFill>
              <a:bevel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0272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693046607717477"/>
          <c:y val="0.92119686918911414"/>
          <c:w val="0.28613906784565041"/>
          <c:h val="7.8803130810885857E-2"/>
        </c:manualLayout>
      </c:layout>
      <c:overlay val="0"/>
      <c:spPr>
        <a:noFill/>
        <a:ln w="12382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3200" baseline="0" dirty="0">
                <a:solidFill>
                  <a:schemeClr val="tx1"/>
                </a:solidFill>
                <a:latin typeface="Roboto" panose="02000000000000000000" pitchFamily="2" charset="0"/>
              </a:rPr>
              <a:t>Diagram címe</a:t>
            </a:r>
          </a:p>
        </c:rich>
      </c:tx>
      <c:layout>
        <c:manualLayout>
          <c:xMode val="edge"/>
          <c:yMode val="edge"/>
          <c:x val="0.3509140701177323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Sor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25-0A48-B64F-988DA545EC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Sor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25-0A48-B64F-988DA545EC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Sor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25-0A48-B64F-988DA545E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2728336"/>
        <c:axId val="1043865472"/>
      </c:barChart>
      <c:catAx>
        <c:axId val="110272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43865472"/>
        <c:crosses val="autoZero"/>
        <c:auto val="1"/>
        <c:lblAlgn val="ctr"/>
        <c:lblOffset val="100"/>
        <c:noMultiLvlLbl val="0"/>
      </c:catAx>
      <c:valAx>
        <c:axId val="1043865472"/>
        <c:scaling>
          <c:orientation val="minMax"/>
        </c:scaling>
        <c:delete val="0"/>
        <c:axPos val="l"/>
        <c:majorGridlines>
          <c:spPr>
            <a:ln w="15875" cap="flat" cmpd="sng" algn="ctr">
              <a:solidFill>
                <a:schemeClr val="bg2">
                  <a:lumMod val="75000"/>
                </a:schemeClr>
              </a:solidFill>
              <a:bevel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0272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693046607717477"/>
          <c:y val="0.92119686918911414"/>
          <c:w val="0.28613906784565041"/>
          <c:h val="7.8803130810885857E-2"/>
        </c:manualLayout>
      </c:layout>
      <c:overlay val="0"/>
      <c:spPr>
        <a:noFill/>
        <a:ln w="12382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3200" baseline="0" dirty="0">
                <a:solidFill>
                  <a:schemeClr val="tx1"/>
                </a:solidFill>
                <a:latin typeface="Roboto" panose="02000000000000000000" pitchFamily="2" charset="0"/>
              </a:rPr>
              <a:t>Diagram címe</a:t>
            </a:r>
          </a:p>
        </c:rich>
      </c:tx>
      <c:layout>
        <c:manualLayout>
          <c:xMode val="edge"/>
          <c:yMode val="edge"/>
          <c:x val="0.3346115612771513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Sor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160-1245-AC14-021F8CF225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160-1245-AC14-021F8CF225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160-1245-AC14-021F8CF225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160-1245-AC14-021F8CF225CC}"/>
              </c:ext>
            </c:extLst>
          </c:dPt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25-0A48-B64F-988DA545EC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Sor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160-1245-AC14-021F8CF225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160-1245-AC14-021F8CF225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160-1245-AC14-021F8CF225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160-1245-AC14-021F8CF225CC}"/>
              </c:ext>
            </c:extLst>
          </c:dPt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25-0A48-B64F-988DA545EC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Sor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160-1245-AC14-021F8CF225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160-1245-AC14-021F8CF225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160-1245-AC14-021F8CF225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5160-1245-AC14-021F8CF225CC}"/>
              </c:ext>
            </c:extLst>
          </c:dPt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25-0A48-B64F-988DA545E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 w="12382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96D321-333F-B64E-BD22-75F1A6A3E1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>
              <a:latin typeface="Roboto Regular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B577A5-DB04-D14D-86AA-48C35FEEE9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18AE2-5A70-8545-9BBD-5FFA416E962B}" type="datetimeFigureOut">
              <a:rPr lang="hu-HU" smtClean="0">
                <a:latin typeface="Roboto Regular" panose="02000000000000000000" pitchFamily="2" charset="0"/>
              </a:rPr>
              <a:t>2020. 08. 10.</a:t>
            </a:fld>
            <a:endParaRPr lang="hu-HU" dirty="0">
              <a:latin typeface="Roboto Regular" panose="020000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C72F1-D224-9945-8203-636614BBF0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>
              <a:latin typeface="Roboto Regular" panose="020000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FA1B18-AF74-994F-9341-CB4589DF2F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C63E8-FABC-B849-8D54-C8293E42EC40}" type="slidenum">
              <a:rPr lang="hu-HU" smtClean="0">
                <a:latin typeface="Roboto Regular" panose="02000000000000000000" pitchFamily="2" charset="0"/>
              </a:rPr>
              <a:t>‹#›</a:t>
            </a:fld>
            <a:endParaRPr lang="hu-HU" dirty="0">
              <a:latin typeface="Roboto Regula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455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Regular" panose="02000000000000000000" pitchFamily="2" charset="0"/>
              </a:defRPr>
            </a:lvl1pPr>
          </a:lstStyle>
          <a:p>
            <a:endParaRPr lang="hu-H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Regular" panose="02000000000000000000" pitchFamily="2" charset="0"/>
              </a:defRPr>
            </a:lvl1pPr>
          </a:lstStyle>
          <a:p>
            <a:fld id="{9220DA22-E23F-2742-9DA2-94CAEFFF3319}" type="datetimeFigureOut">
              <a:rPr lang="hu-HU" smtClean="0"/>
              <a:pPr/>
              <a:t>2020. 08. 10.</a:t>
            </a:fld>
            <a:endParaRPr lang="hu-H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Regular" panose="02000000000000000000" pitchFamily="2" charset="0"/>
              </a:defRPr>
            </a:lvl1pPr>
          </a:lstStyle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Regular" panose="02000000000000000000" pitchFamily="2" charset="0"/>
              </a:defRPr>
            </a:lvl1pPr>
          </a:lstStyle>
          <a:p>
            <a:fld id="{24217024-60A8-3B4E-A3D6-DC60ED2C9AB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0264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 Regular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 Regular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 Regular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 Regular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 Regular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jnkft.hu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5g.hu/" TargetMode="External"/><Relationship Id="rId4" Type="http://schemas.openxmlformats.org/officeDocument/2006/relationships/hyperlink" Target="https://www.neum.hu/eng.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17024-60A8-3B4E-A3D6-DC60ED2C9AB4}" type="slidenum">
              <a:rPr lang="hu-HU" smtClean="0"/>
              <a:pPr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4003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noProof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Directly involved in the execution of DSP: </a:t>
            </a:r>
            <a:r>
              <a:rPr lang="en-GB" sz="1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Digital Success Non-profit Ltd. </a:t>
            </a:r>
            <a:r>
              <a:rPr lang="en-GB" sz="1800" u="sng" noProof="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https://djnkft.hu/</a:t>
            </a:r>
            <a:r>
              <a:rPr lang="en-GB" sz="1800" u="sng" noProof="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, </a:t>
            </a:r>
            <a:r>
              <a:rPr lang="en-GB" sz="1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Neumann Non-profit Ltd.  </a:t>
            </a:r>
            <a:r>
              <a:rPr lang="en-GB" sz="1800" u="sng" noProof="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https://www.neum.hu/eng.html</a:t>
            </a:r>
            <a:endParaRPr lang="en-GB" sz="1800" noProof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DSP is supported by 2 large professional coalitions: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5G coalition </a:t>
            </a:r>
            <a:r>
              <a:rPr lang="en-GB" sz="2800" dirty="0">
                <a:hlinkClick r:id="rId5"/>
              </a:rPr>
              <a:t>https://5g.hu/</a:t>
            </a:r>
            <a:r>
              <a:rPr lang="en-GB" sz="2800" dirty="0"/>
              <a:t>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 AI coalition.</a:t>
            </a:r>
          </a:p>
          <a:p>
            <a:pPr>
              <a:spcAft>
                <a:spcPts val="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Strategic partners: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Governmental Agency for IT Development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Infotér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Nonprofit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Ltd. 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Communications Reconciliation Council-CRC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John von Neumann Computer Society,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ICT Association of Hungary,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Association of Hungarian PhD and DLA Candidates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Eötvös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Loránd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Young Expert System (ELFSZR)</a:t>
            </a: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National Council of Hungary for Information &amp; Communication Technology, Young Informatics for the Society Association, </a:t>
            </a:r>
            <a:r>
              <a:rPr lang="en-GB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Scientific Association for </a:t>
            </a:r>
            <a:r>
              <a:rPr lang="en-GB" sz="18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Infocommunications</a:t>
            </a:r>
            <a:r>
              <a:rPr lang="en-GB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CED-Central European Economic Development Network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Nonprofit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Ltd. 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17024-60A8-3B4E-A3D6-DC60ED2C9AB4}" type="slidenum">
              <a:rPr lang="hu-HU" smtClean="0"/>
              <a:pPr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21015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3B244-C1E8-EE4F-854D-137CD855D3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82555"/>
            <a:ext cx="9144000" cy="2203678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015A76-1D9D-BA48-99F1-FD783ED07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678308"/>
            <a:ext cx="9144000" cy="400795"/>
          </a:xfrm>
        </p:spPr>
        <p:txBody>
          <a:bodyPr/>
          <a:lstStyle>
            <a:lvl1pPr marL="0" indent="0" algn="l">
              <a:buNone/>
              <a:defRPr sz="2400" cap="all" baseline="0">
                <a:solidFill>
                  <a:schemeClr val="tx2"/>
                </a:solidFill>
                <a:latin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Szerző</a:t>
            </a:r>
            <a:r>
              <a:rPr lang="en-US" dirty="0"/>
              <a:t> Neve</a:t>
            </a:r>
            <a:endParaRPr lang="hu-H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B0E3F-6C71-F64B-82B1-30DA2495D0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0" y="322683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Roboto" panose="02000000000000000000" pitchFamily="2" charset="0"/>
              </a:defRPr>
            </a:lvl1pPr>
          </a:lstStyle>
          <a:p>
            <a:fld id="{666BD384-51CE-5844-8BE5-3B5DD89D5CA9}" type="datetime1">
              <a:rPr lang="hu-HU" smtClean="0"/>
              <a:t>2020. 08. 10.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374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- v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DA7C00-E457-C645-8AC7-AB66E6BD9A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8BFC74A-D5A9-B040-87AD-CCF381F1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407BA609-76BC-CF46-929C-C728AA0DF2A7}" type="datetime1">
              <a:rPr lang="hu-HU" smtClean="0"/>
              <a:t>2020. 08. 10.</a:t>
            </a:fld>
            <a:endParaRPr lang="hu-H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400CEA-B2CD-3D4A-B4D9-3B4754C4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8498F34-EB8E-5E43-AD4E-2347D203B8B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803704369"/>
              </p:ext>
            </p:extLst>
          </p:nvPr>
        </p:nvGraphicFramePr>
        <p:xfrm>
          <a:off x="587052" y="843149"/>
          <a:ext cx="7790212" cy="5187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6CAB7A67-B5DC-3B42-905F-5A4505684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04613" y="843149"/>
            <a:ext cx="2861953" cy="1376114"/>
          </a:xfrm>
        </p:spPr>
        <p:txBody>
          <a:bodyPr anchor="b">
            <a:normAutofit/>
          </a:bodyPr>
          <a:lstStyle>
            <a:lvl1pPr>
              <a:defRPr sz="2400" baseline="0"/>
            </a:lvl1pPr>
          </a:lstStyle>
          <a:p>
            <a:r>
              <a:rPr lang="en-US" dirty="0" err="1"/>
              <a:t>Magyarázat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580235-433C-4B4B-A29B-1B87E0C371C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04613" y="2219263"/>
            <a:ext cx="286195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335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- oszl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DA7C00-E457-C645-8AC7-AB66E6BD9A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8BFC74A-D5A9-B040-87AD-CCF381F1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407BA609-76BC-CF46-929C-C728AA0DF2A7}" type="datetime1">
              <a:rPr lang="hu-HU" smtClean="0"/>
              <a:t>2020. 08. 10.</a:t>
            </a:fld>
            <a:endParaRPr lang="hu-H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400CEA-B2CD-3D4A-B4D9-3B4754C4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8498F34-EB8E-5E43-AD4E-2347D203B8B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448099252"/>
              </p:ext>
            </p:extLst>
          </p:nvPr>
        </p:nvGraphicFramePr>
        <p:xfrm>
          <a:off x="587052" y="843149"/>
          <a:ext cx="7790212" cy="5187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6CAB7A67-B5DC-3B42-905F-5A4505684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04613" y="843149"/>
            <a:ext cx="2861953" cy="1376114"/>
          </a:xfrm>
        </p:spPr>
        <p:txBody>
          <a:bodyPr anchor="b">
            <a:normAutofit/>
          </a:bodyPr>
          <a:lstStyle>
            <a:lvl1pPr>
              <a:defRPr sz="2400" baseline="0"/>
            </a:lvl1pPr>
          </a:lstStyle>
          <a:p>
            <a:r>
              <a:rPr lang="en-US" dirty="0" err="1"/>
              <a:t>Magyarázat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580235-433C-4B4B-A29B-1B87E0C371C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04613" y="2219263"/>
            <a:ext cx="286195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688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- k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DA7C00-E457-C645-8AC7-AB66E6BD9A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8BFC74A-D5A9-B040-87AD-CCF381F1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407BA609-76BC-CF46-929C-C728AA0DF2A7}" type="datetime1">
              <a:rPr lang="hu-HU" smtClean="0"/>
              <a:t>2020. 08. 10.</a:t>
            </a:fld>
            <a:endParaRPr lang="hu-H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400CEA-B2CD-3D4A-B4D9-3B4754C4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8498F34-EB8E-5E43-AD4E-2347D203B8B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036803282"/>
              </p:ext>
            </p:extLst>
          </p:nvPr>
        </p:nvGraphicFramePr>
        <p:xfrm>
          <a:off x="587052" y="843149"/>
          <a:ext cx="7790212" cy="5187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6CAB7A67-B5DC-3B42-905F-5A4505684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04613" y="843149"/>
            <a:ext cx="2861953" cy="1376114"/>
          </a:xfrm>
        </p:spPr>
        <p:txBody>
          <a:bodyPr anchor="b">
            <a:normAutofit/>
          </a:bodyPr>
          <a:lstStyle>
            <a:lvl1pPr>
              <a:defRPr sz="2400" baseline="0"/>
            </a:lvl1pPr>
          </a:lstStyle>
          <a:p>
            <a:r>
              <a:rPr lang="en-US" dirty="0" err="1"/>
              <a:t>Magyarázat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580235-433C-4B4B-A29B-1B87E0C371C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04613" y="2219263"/>
            <a:ext cx="2861953" cy="33052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83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őv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DA7C00-E457-C645-8AC7-AB66E6BD9A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8BFC74A-D5A9-B040-87AD-CCF381F1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407BA609-76BC-CF46-929C-C728AA0DF2A7}" type="datetime1">
              <a:rPr lang="hu-HU" smtClean="0"/>
              <a:t>2020. 08. 10.</a:t>
            </a:fld>
            <a:endParaRPr lang="hu-H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400CEA-B2CD-3D4A-B4D9-3B4754C4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509B31C-4237-C544-AD76-2D78D6D974A0}"/>
              </a:ext>
            </a:extLst>
          </p:cNvPr>
          <p:cNvCxnSpPr>
            <a:cxnSpLocks/>
          </p:cNvCxnSpPr>
          <p:nvPr userDrawn="1"/>
        </p:nvCxnSpPr>
        <p:spPr>
          <a:xfrm flipV="1">
            <a:off x="368135" y="3469780"/>
            <a:ext cx="11125365" cy="533"/>
          </a:xfrm>
          <a:prstGeom prst="straightConnector1">
            <a:avLst/>
          </a:prstGeom>
          <a:ln w="127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DE3C9BF-2CC0-F04B-B48B-96990D3F0B8E}"/>
              </a:ext>
            </a:extLst>
          </p:cNvPr>
          <p:cNvSpPr/>
          <p:nvPr userDrawn="1"/>
        </p:nvSpPr>
        <p:spPr>
          <a:xfrm>
            <a:off x="362073" y="1312013"/>
            <a:ext cx="1425039" cy="1425039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0" i="0" baseline="0" dirty="0">
                <a:solidFill>
                  <a:schemeClr val="accent2"/>
                </a:solidFill>
                <a:latin typeface="Roboto Regular" panose="02000000000000000000" pitchFamily="2" charset="0"/>
              </a:rPr>
              <a:t>2019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28E35EB-5589-6E45-B958-44238A178822}"/>
              </a:ext>
            </a:extLst>
          </p:cNvPr>
          <p:cNvSpPr/>
          <p:nvPr userDrawn="1"/>
        </p:nvSpPr>
        <p:spPr>
          <a:xfrm>
            <a:off x="4050186" y="3245982"/>
            <a:ext cx="448662" cy="4486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0" i="0" dirty="0">
              <a:latin typeface="Roboto Regular" panose="02000000000000000000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A2C1E0-5B03-6B44-9D15-E328FC7FFA55}"/>
              </a:ext>
            </a:extLst>
          </p:cNvPr>
          <p:cNvCxnSpPr>
            <a:stCxn id="16" idx="2"/>
          </p:cNvCxnSpPr>
          <p:nvPr userDrawn="1"/>
        </p:nvCxnSpPr>
        <p:spPr>
          <a:xfrm flipH="1">
            <a:off x="1074592" y="2737052"/>
            <a:ext cx="1" cy="73326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2AD98D3-FF39-614A-BB96-A87CE5785B4B}"/>
              </a:ext>
            </a:extLst>
          </p:cNvPr>
          <p:cNvSpPr txBox="1"/>
          <p:nvPr userDrawn="1"/>
        </p:nvSpPr>
        <p:spPr>
          <a:xfrm>
            <a:off x="1953129" y="16817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5A550B-0566-084A-A4DE-522182E13DC3}"/>
              </a:ext>
            </a:extLst>
          </p:cNvPr>
          <p:cNvSpPr/>
          <p:nvPr userDrawn="1"/>
        </p:nvSpPr>
        <p:spPr>
          <a:xfrm>
            <a:off x="2429256" y="4203041"/>
            <a:ext cx="1425039" cy="1425039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0" i="0" baseline="0" dirty="0">
                <a:solidFill>
                  <a:schemeClr val="accent2"/>
                </a:solidFill>
                <a:latin typeface="Roboto Regular" panose="02000000000000000000" pitchFamily="2" charset="0"/>
              </a:rPr>
              <a:t>2020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15135A1-2255-0E48-9867-79AC08B15A1B}"/>
              </a:ext>
            </a:extLst>
          </p:cNvPr>
          <p:cNvCxnSpPr>
            <a:cxnSpLocks/>
          </p:cNvCxnSpPr>
          <p:nvPr userDrawn="1"/>
        </p:nvCxnSpPr>
        <p:spPr>
          <a:xfrm flipH="1">
            <a:off x="3146650" y="3469780"/>
            <a:ext cx="1" cy="73326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6A988D5-DB5F-BC4E-B8A9-6F46038F2E60}"/>
              </a:ext>
            </a:extLst>
          </p:cNvPr>
          <p:cNvSpPr txBox="1"/>
          <p:nvPr userDrawn="1"/>
        </p:nvSpPr>
        <p:spPr>
          <a:xfrm>
            <a:off x="4016756" y="45773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0AB543B-A3F4-2340-B619-1D33E9302238}"/>
              </a:ext>
            </a:extLst>
          </p:cNvPr>
          <p:cNvSpPr/>
          <p:nvPr userDrawn="1"/>
        </p:nvSpPr>
        <p:spPr>
          <a:xfrm>
            <a:off x="4628356" y="1312013"/>
            <a:ext cx="1425039" cy="1425039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0" i="0" baseline="0" dirty="0">
                <a:solidFill>
                  <a:schemeClr val="accent2"/>
                </a:solidFill>
                <a:latin typeface="Roboto Regular" panose="02000000000000000000" pitchFamily="2" charset="0"/>
              </a:rPr>
              <a:t>2021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CFFE02B-3469-6143-8F08-66E7A5DD5EB1}"/>
              </a:ext>
            </a:extLst>
          </p:cNvPr>
          <p:cNvCxnSpPr>
            <a:stCxn id="30" idx="2"/>
          </p:cNvCxnSpPr>
          <p:nvPr userDrawn="1"/>
        </p:nvCxnSpPr>
        <p:spPr>
          <a:xfrm flipH="1">
            <a:off x="5340875" y="2737052"/>
            <a:ext cx="1" cy="73326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43A6695-D1D7-D14C-AF4A-46371E404A51}"/>
              </a:ext>
            </a:extLst>
          </p:cNvPr>
          <p:cNvSpPr txBox="1"/>
          <p:nvPr userDrawn="1"/>
        </p:nvSpPr>
        <p:spPr>
          <a:xfrm>
            <a:off x="6219412" y="16817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F677704-B3B9-6F4E-8B1E-693EA0BF5DF4}"/>
              </a:ext>
            </a:extLst>
          </p:cNvPr>
          <p:cNvSpPr/>
          <p:nvPr userDrawn="1"/>
        </p:nvSpPr>
        <p:spPr>
          <a:xfrm>
            <a:off x="6684968" y="4203041"/>
            <a:ext cx="1425039" cy="1425039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0" i="0" baseline="0" dirty="0">
                <a:solidFill>
                  <a:schemeClr val="accent2"/>
                </a:solidFill>
                <a:latin typeface="Roboto Regular" panose="02000000000000000000" pitchFamily="2" charset="0"/>
              </a:rPr>
              <a:t>2022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FD1DF9B-D3EB-534D-A178-022AF83D4B5A}"/>
              </a:ext>
            </a:extLst>
          </p:cNvPr>
          <p:cNvCxnSpPr>
            <a:cxnSpLocks/>
          </p:cNvCxnSpPr>
          <p:nvPr userDrawn="1"/>
        </p:nvCxnSpPr>
        <p:spPr>
          <a:xfrm flipH="1">
            <a:off x="7402362" y="3469780"/>
            <a:ext cx="1" cy="73326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ECA5BA0-4A11-E74E-A2BF-BD13884E19FB}"/>
              </a:ext>
            </a:extLst>
          </p:cNvPr>
          <p:cNvSpPr txBox="1"/>
          <p:nvPr userDrawn="1"/>
        </p:nvSpPr>
        <p:spPr>
          <a:xfrm>
            <a:off x="8272468" y="45773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29794E6-D39B-0246-A99B-4F2DBD07BDF1}"/>
              </a:ext>
            </a:extLst>
          </p:cNvPr>
          <p:cNvSpPr/>
          <p:nvPr userDrawn="1"/>
        </p:nvSpPr>
        <p:spPr>
          <a:xfrm>
            <a:off x="8493242" y="1312013"/>
            <a:ext cx="1425039" cy="1425039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0" i="0" baseline="0" dirty="0">
                <a:solidFill>
                  <a:schemeClr val="accent2"/>
                </a:solidFill>
                <a:latin typeface="Roboto Regular" panose="02000000000000000000" pitchFamily="2" charset="0"/>
              </a:rPr>
              <a:t>2023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727B4E3-362D-C04A-A149-AC7795EBBBAE}"/>
              </a:ext>
            </a:extLst>
          </p:cNvPr>
          <p:cNvCxnSpPr>
            <a:stCxn id="36" idx="2"/>
          </p:cNvCxnSpPr>
          <p:nvPr userDrawn="1"/>
        </p:nvCxnSpPr>
        <p:spPr>
          <a:xfrm flipH="1">
            <a:off x="9205761" y="2737052"/>
            <a:ext cx="1" cy="73326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AC00C7E-D8FC-3A47-995B-1FEB01FE12F3}"/>
              </a:ext>
            </a:extLst>
          </p:cNvPr>
          <p:cNvSpPr txBox="1"/>
          <p:nvPr userDrawn="1"/>
        </p:nvSpPr>
        <p:spPr>
          <a:xfrm>
            <a:off x="10084298" y="16817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B00EBB-7581-5C49-A846-B1A90386E6E8}"/>
              </a:ext>
            </a:extLst>
          </p:cNvPr>
          <p:cNvSpPr txBox="1"/>
          <p:nvPr userDrawn="1"/>
        </p:nvSpPr>
        <p:spPr>
          <a:xfrm>
            <a:off x="4543012" y="3523246"/>
            <a:ext cx="210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0" i="0" baseline="0" dirty="0">
                <a:solidFill>
                  <a:schemeClr val="accent1"/>
                </a:solidFill>
                <a:latin typeface="Roboto Regular" panose="02000000000000000000" pitchFamily="2" charset="0"/>
              </a:rPr>
              <a:t>Szöveg</a:t>
            </a:r>
          </a:p>
        </p:txBody>
      </p:sp>
    </p:spTree>
    <p:extLst>
      <p:ext uri="{BB962C8B-B14F-4D97-AF65-F5344CB8AC3E}">
        <p14:creationId xmlns:p14="http://schemas.microsoft.com/office/powerpoint/2010/main" val="2090735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 ké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CC1379-D2AB-FE41-8185-8C8931C3E6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DA7C00-E457-C645-8AC7-AB66E6BD9A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8BFC74A-D5A9-B040-87AD-CCF381F1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407BA609-76BC-CF46-929C-C728AA0DF2A7}" type="datetime1">
              <a:rPr lang="hu-HU" smtClean="0"/>
              <a:t>2020. 08. 10.</a:t>
            </a:fld>
            <a:endParaRPr lang="hu-H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400CEA-B2CD-3D4A-B4D9-3B4754C4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6894493-418A-A440-9B8B-35704710AAC7}"/>
              </a:ext>
            </a:extLst>
          </p:cNvPr>
          <p:cNvSpPr/>
          <p:nvPr userDrawn="1"/>
        </p:nvSpPr>
        <p:spPr>
          <a:xfrm>
            <a:off x="2653422" y="1209959"/>
            <a:ext cx="4412396" cy="4515249"/>
          </a:xfrm>
          <a:prstGeom prst="roundRect">
            <a:avLst/>
          </a:prstGeom>
          <a:solidFill>
            <a:srgbClr val="E7E5E5">
              <a:alpha val="7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0" i="0" dirty="0">
              <a:latin typeface="Roboto Regular" panose="02000000000000000000" pitchFamily="2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9AB00EB-F320-1C42-8641-7BF53B50B5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07976" y="1715472"/>
            <a:ext cx="34828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Cím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FC1EA90-BFEE-6F48-ABFC-6AD7BD8B01C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107976" y="2539384"/>
            <a:ext cx="3482830" cy="272138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32484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 kép mel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8CCDF2-6F8E-7847-9FEA-FB37DB93C8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31971" y="0"/>
            <a:ext cx="676002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DA7C00-E457-C645-8AC7-AB66E6BD9A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8BFC74A-D5A9-B040-87AD-CCF381F1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407BA609-76BC-CF46-929C-C728AA0DF2A7}" type="datetime1">
              <a:rPr lang="hu-HU" smtClean="0"/>
              <a:t>2020. 08. 10.</a:t>
            </a:fld>
            <a:endParaRPr lang="hu-H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400CEA-B2CD-3D4A-B4D9-3B4754C4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9AB00EB-F320-1C42-8641-7BF53B50B5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87052" y="1078778"/>
            <a:ext cx="34828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Cím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FC1EA90-BFEE-6F48-ABFC-6AD7BD8B01C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87052" y="1902690"/>
            <a:ext cx="3482830" cy="272138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2808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ktogram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DA7C00-E457-C645-8AC7-AB66E6BD9A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8BFC74A-D5A9-B040-87AD-CCF381F1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407BA609-76BC-CF46-929C-C728AA0DF2A7}" type="datetime1">
              <a:rPr lang="hu-HU" smtClean="0"/>
              <a:t>2020. 08. 10.</a:t>
            </a:fld>
            <a:endParaRPr lang="hu-H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400CEA-B2CD-3D4A-B4D9-3B4754C4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FFC2A3-E4CF-B548-81F7-1EE6CF55374D}"/>
              </a:ext>
            </a:extLst>
          </p:cNvPr>
          <p:cNvSpPr txBox="1"/>
          <p:nvPr userDrawn="1"/>
        </p:nvSpPr>
        <p:spPr>
          <a:xfrm>
            <a:off x="2130929" y="13388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51DF4B-4A01-9D48-943B-A8CB8F4CC1E9}"/>
              </a:ext>
            </a:extLst>
          </p:cNvPr>
          <p:cNvSpPr txBox="1"/>
          <p:nvPr userDrawn="1"/>
        </p:nvSpPr>
        <p:spPr>
          <a:xfrm>
            <a:off x="2130929" y="2923679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5339F2-7AFE-5C41-9A4F-26967ED48D54}"/>
              </a:ext>
            </a:extLst>
          </p:cNvPr>
          <p:cNvSpPr txBox="1"/>
          <p:nvPr userDrawn="1"/>
        </p:nvSpPr>
        <p:spPr>
          <a:xfrm>
            <a:off x="2130929" y="4508512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DABFFD-803A-F149-B372-762408F8667F}"/>
              </a:ext>
            </a:extLst>
          </p:cNvPr>
          <p:cNvSpPr txBox="1"/>
          <p:nvPr userDrawn="1"/>
        </p:nvSpPr>
        <p:spPr>
          <a:xfrm>
            <a:off x="5917797" y="13388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9BBEF7-8CC3-E548-B20E-E74F0278C87F}"/>
              </a:ext>
            </a:extLst>
          </p:cNvPr>
          <p:cNvSpPr txBox="1"/>
          <p:nvPr userDrawn="1"/>
        </p:nvSpPr>
        <p:spPr>
          <a:xfrm>
            <a:off x="5917797" y="2923679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AF0F08-FE53-5F4A-8FA3-D043894D97B2}"/>
              </a:ext>
            </a:extLst>
          </p:cNvPr>
          <p:cNvSpPr txBox="1"/>
          <p:nvPr userDrawn="1"/>
        </p:nvSpPr>
        <p:spPr>
          <a:xfrm>
            <a:off x="5917797" y="4508512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8C5B75-E6C4-5646-9F01-E8330733DA3A}"/>
              </a:ext>
            </a:extLst>
          </p:cNvPr>
          <p:cNvSpPr txBox="1"/>
          <p:nvPr userDrawn="1"/>
        </p:nvSpPr>
        <p:spPr>
          <a:xfrm>
            <a:off x="9699134" y="13388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22683D-D290-204A-9694-F73B5E2C3DB1}"/>
              </a:ext>
            </a:extLst>
          </p:cNvPr>
          <p:cNvSpPr txBox="1"/>
          <p:nvPr userDrawn="1"/>
        </p:nvSpPr>
        <p:spPr>
          <a:xfrm>
            <a:off x="9699134" y="2923679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2DF900-B126-D648-BE05-E58B4364B4F8}"/>
              </a:ext>
            </a:extLst>
          </p:cNvPr>
          <p:cNvSpPr txBox="1"/>
          <p:nvPr userDrawn="1"/>
        </p:nvSpPr>
        <p:spPr>
          <a:xfrm>
            <a:off x="9699134" y="4508512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4B3722-1708-1F48-B1FC-55CD6BA20B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395" y="1299365"/>
            <a:ext cx="1260000" cy="126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7A51E97-DE60-5746-A484-8208706349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30692" y="1321353"/>
            <a:ext cx="1260000" cy="126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1FD334-A876-1343-9DD6-9B04DE90998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39809" y="1344255"/>
            <a:ext cx="1260000" cy="126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31415B1-2837-4E41-9AB4-ED16DAF42FA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2715" y="2923679"/>
            <a:ext cx="1260000" cy="126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2775D07-0F11-1E4A-AECD-B971E4803A8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430692" y="2923679"/>
            <a:ext cx="1260000" cy="126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9502D0D-FEF0-974F-9149-2FFBD203EF5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230920" y="2934485"/>
            <a:ext cx="1260000" cy="126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9EABBD4-89C5-AB43-971B-2E8FA8198BA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52715" y="4508512"/>
            <a:ext cx="1260000" cy="126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51769F1-ACC0-F243-B19D-AC223C4507B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425162" y="4508512"/>
            <a:ext cx="1260000" cy="126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4F35BF6-6D1D-0040-8EF7-0A56FCAB659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239809" y="4508512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20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zöveg 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157E7E-E7FA-9449-9FD8-91DBCAE283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45C408F-371F-944A-B21E-B2F9AAAF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48C23168-2788-4349-BDFA-F091019A869C}" type="datetime1">
              <a:rPr lang="hu-HU" smtClean="0"/>
              <a:t>2020. 08. 10.</a:t>
            </a:fld>
            <a:endParaRPr lang="hu-H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2EA7FC-1DB7-224E-A4BB-3F179F6E0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5E490-95A7-5141-912D-824AB32AC8C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08958-7DF9-6349-9E32-D28A32B314C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FB6A7DF-CE90-924C-9F94-649639860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597524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és magyar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F3607FE-6038-7B4D-B0E0-DF445257EE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5CC7237-6C61-0D43-9B05-D71493968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FD315C3A-3A22-FA44-87B5-9D2DB5C081BE}" type="datetime1">
              <a:rPr lang="hu-HU" smtClean="0"/>
              <a:t>2020. 08. 10.</a:t>
            </a:fld>
            <a:endParaRPr lang="hu-H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80B79B-4316-504C-AD73-E282545BF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F726C9-C6F4-034B-93BE-FDB463CA210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Kép</a:t>
            </a:r>
            <a:endParaRPr lang="hu-H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9C0CD-F850-CB42-9A34-4F8C8881947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5481D53-D64F-FF40-9EC2-ACC6F8EF6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3472822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DA7C00-E457-C645-8AC7-AB66E6BD9A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8BFC74A-D5A9-B040-87AD-CCF381F1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407BA609-76BC-CF46-929C-C728AA0DF2A7}" type="datetime1">
              <a:rPr lang="hu-HU" smtClean="0"/>
              <a:t>2020. 08. 10.</a:t>
            </a:fld>
            <a:endParaRPr lang="hu-H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400CEA-B2CD-3D4A-B4D9-3B4754C4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2158480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E008C8A-4E16-6E48-A9D5-C1F5DB5225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D477D5-89CF-024E-8F8F-88DE54DBBB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14400"/>
            <a:ext cx="10515600" cy="7762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CF86E-4058-D94A-8A3C-747E295FE3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16375"/>
          </a:xfrm>
        </p:spPr>
        <p:txBody>
          <a:bodyPr/>
          <a:lstStyle/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1D380F4-3AAE-8B40-8CBF-E0AF923E1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33D3771A-315A-D549-9FB4-A2C06C2D7F0F}" type="datetime1">
              <a:rPr lang="hu-HU" smtClean="0"/>
              <a:t>2020. 08. 10.</a:t>
            </a:fld>
            <a:endParaRPr lang="hu-HU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769C3EC-14FF-904D-89C2-746FFE804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124721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é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3B244-C1E8-EE4F-854D-137CD855D3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82555"/>
            <a:ext cx="9144000" cy="2203678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Köszönjük</a:t>
            </a:r>
            <a:r>
              <a:rPr lang="en-US" dirty="0"/>
              <a:t> a </a:t>
            </a:r>
            <a:r>
              <a:rPr lang="en-US" dirty="0" err="1"/>
              <a:t>figyelmet</a:t>
            </a:r>
            <a:r>
              <a:rPr lang="en-US" dirty="0"/>
              <a:t>!</a:t>
            </a:r>
            <a:endParaRPr lang="hu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015A76-1D9D-BA48-99F1-FD783ED07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678308"/>
            <a:ext cx="2159000" cy="400795"/>
          </a:xfrm>
        </p:spPr>
        <p:txBody>
          <a:bodyPr/>
          <a:lstStyle>
            <a:lvl1pPr marL="0" indent="0" algn="l">
              <a:buNone/>
              <a:defRPr sz="2400" cap="none" baseline="0">
                <a:solidFill>
                  <a:schemeClr val="tx2"/>
                </a:solidFill>
                <a:latin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Elérhetőségek</a:t>
            </a:r>
            <a:r>
              <a:rPr lang="en-US" dirty="0"/>
              <a:t>:</a:t>
            </a:r>
            <a:endParaRPr lang="hu-HU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FF673AC-CAE6-5945-B55F-B0BD4994E311}"/>
              </a:ext>
            </a:extLst>
          </p:cNvPr>
          <p:cNvSpPr txBox="1">
            <a:spLocks/>
          </p:cNvSpPr>
          <p:nvPr userDrawn="1"/>
        </p:nvSpPr>
        <p:spPr>
          <a:xfrm>
            <a:off x="3708400" y="2703708"/>
            <a:ext cx="5740400" cy="3880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2400" kern="1200" cap="none" baseline="0">
                <a:solidFill>
                  <a:schemeClr val="tx2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2000" kern="120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1800" kern="120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1600" kern="120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1600" kern="120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baseline="0" dirty="0" err="1">
                <a:solidFill>
                  <a:schemeClr val="accent2"/>
                </a:solidFill>
              </a:rPr>
              <a:t>csereldki@djnkft.hu</a:t>
            </a:r>
            <a:endParaRPr lang="hu-HU" b="1" i="0" baseline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47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ejezetkezd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BF7D04-7120-DF4E-91AF-FBC17D3882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55D8A22-734E-0344-A350-C770474C4C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C9339B56-68AC-3848-A34E-2A973C200DA2}" type="datetime1">
              <a:rPr lang="hu-HU" smtClean="0"/>
              <a:t>2020. 08. 10.</a:t>
            </a:fld>
            <a:endParaRPr lang="hu-H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6FEF68-6C58-4C42-99F7-804086D5F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252728"/>
            <a:ext cx="10515600" cy="257822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err="1"/>
              <a:t>Fejezet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436EE-0E79-5A41-BDF2-00691902E9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857943"/>
            <a:ext cx="10515600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Roboto Light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Fejezet</a:t>
            </a:r>
            <a:r>
              <a:rPr lang="en-US" dirty="0"/>
              <a:t> </a:t>
            </a:r>
            <a:r>
              <a:rPr lang="en-US" dirty="0" err="1"/>
              <a:t>alcíme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0AB209E-E4E2-314C-85BE-F6D151E82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3178971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oszlop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5B077E2-9507-EB42-A30B-383B685194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A09CD22-6892-3E43-90A2-B81505DDDC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9F0C37F8-3DE9-B046-AC4E-1CF00AF82378}" type="datetime1">
              <a:rPr lang="hu-HU" smtClean="0"/>
              <a:t>2020. 08. 10.</a:t>
            </a:fld>
            <a:endParaRPr lang="hu-H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CF9D82-14A3-8342-A2E7-6A38E2BD32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14400"/>
            <a:ext cx="10515600" cy="7762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FF10F-91A3-EB40-A4BE-D3EA4341ACB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483526-3BAF-D94F-AA22-D56261096F4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3954D4E-A6CE-C249-ADA5-1205900C1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2880942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960B43D-D00F-874A-9079-12D2348DCD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8A423A1-EDFC-324C-8DAE-697C37B290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369FAC3D-0F39-A84B-958A-44E18801F346}" type="datetime1">
              <a:rPr lang="hu-HU" smtClean="0"/>
              <a:t>2020. 08. 10.</a:t>
            </a:fld>
            <a:endParaRPr lang="hu-H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5EE59-4711-BF4F-BD8C-09BF654F1B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14400"/>
            <a:ext cx="10515600" cy="7762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027C9-46C8-1947-910A-5066E77CB2C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Oszlop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D4AF6-16A1-F145-9F8E-A0EF2340A4E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6183DC-9D20-B344-8A5B-41749762CAB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Oszlop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251148-FF09-1B43-9FE6-A8F82A627AE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5B01DCE-39F3-3B44-ACA4-1168D1A07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10818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4CC265-102A-F646-82FA-F069FB5BB5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5A4A524-713E-C548-B9C1-3F528020B3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93C1DEBC-BCC1-4845-8BBA-D5C284F0A69F}" type="datetime1">
              <a:rPr lang="hu-HU" smtClean="0"/>
              <a:t>2020. 08. 10.</a:t>
            </a:fld>
            <a:endParaRPr lang="hu-H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86DF2-EEEC-194F-B7E8-A2B929AF8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14400"/>
            <a:ext cx="10515600" cy="7762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37C314-60DF-5B4A-A231-1A693640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1372212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é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4CC265-102A-F646-82FA-F069FB5BB5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5A4A524-713E-C548-B9C1-3F528020B3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93C1DEBC-BCC1-4845-8BBA-D5C284F0A69F}" type="datetime1">
              <a:rPr lang="hu-HU" smtClean="0"/>
              <a:t>2020. 08. 10.</a:t>
            </a:fld>
            <a:endParaRPr lang="hu-H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86DF2-EEEC-194F-B7E8-A2B929AF8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27100"/>
            <a:ext cx="10515600" cy="7635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37C314-60DF-5B4A-A231-1A693640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493169-5EB2-AB41-8E6E-4F1607567D6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8200" y="1816100"/>
            <a:ext cx="3340100" cy="3340100"/>
          </a:xfrm>
          <a:prstGeom prst="roundRect">
            <a:avLst/>
          </a:prstGeom>
          <a:ln w="635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u-HU" dirty="0"/>
              <a:t>Kép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87AAE6-B39E-BC43-90D2-DE73A62E4FDA}"/>
              </a:ext>
            </a:extLst>
          </p:cNvPr>
          <p:cNvSpPr txBox="1"/>
          <p:nvPr userDrawn="1"/>
        </p:nvSpPr>
        <p:spPr>
          <a:xfrm>
            <a:off x="838200" y="5281612"/>
            <a:ext cx="334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0" i="0" baseline="0" dirty="0">
                <a:latin typeface="Roboto Regular" panose="02000000000000000000" pitchFamily="2" charset="0"/>
              </a:rPr>
              <a:t>Képfelirat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B95D6DC8-2316-D244-AEA0-97437AE9EB3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06900" y="1816100"/>
            <a:ext cx="3340100" cy="3340100"/>
          </a:xfrm>
          <a:prstGeom prst="roundRect">
            <a:avLst/>
          </a:prstGeom>
          <a:ln w="635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u-HU" dirty="0"/>
              <a:t>Kép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EE36D1-7595-844B-AD98-07638384904D}"/>
              </a:ext>
            </a:extLst>
          </p:cNvPr>
          <p:cNvSpPr txBox="1"/>
          <p:nvPr userDrawn="1"/>
        </p:nvSpPr>
        <p:spPr>
          <a:xfrm>
            <a:off x="4406900" y="5281612"/>
            <a:ext cx="334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0" i="0" baseline="0" dirty="0">
                <a:latin typeface="Roboto Regular" panose="02000000000000000000" pitchFamily="2" charset="0"/>
              </a:rPr>
              <a:t>Képfelirat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10799C0-9067-B847-A16B-D59DFDAE8C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75600" y="1816100"/>
            <a:ext cx="3340100" cy="3340100"/>
          </a:xfrm>
          <a:prstGeom prst="roundRect">
            <a:avLst/>
          </a:prstGeom>
          <a:ln w="635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u-HU" dirty="0"/>
              <a:t>Kép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62A2EA-4385-694F-BD40-B3813CBA49EA}"/>
              </a:ext>
            </a:extLst>
          </p:cNvPr>
          <p:cNvSpPr txBox="1"/>
          <p:nvPr userDrawn="1"/>
        </p:nvSpPr>
        <p:spPr>
          <a:xfrm>
            <a:off x="7975600" y="5281612"/>
            <a:ext cx="334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0" i="0" baseline="0" dirty="0">
                <a:latin typeface="Roboto Regular" panose="02000000000000000000" pitchFamily="2" charset="0"/>
              </a:rPr>
              <a:t>Képfelirat</a:t>
            </a:r>
          </a:p>
        </p:txBody>
      </p:sp>
    </p:spTree>
    <p:extLst>
      <p:ext uri="{BB962C8B-B14F-4D97-AF65-F5344CB8AC3E}">
        <p14:creationId xmlns:p14="http://schemas.microsoft.com/office/powerpoint/2010/main" val="1705510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4CC265-102A-F646-82FA-F069FB5BB5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5A4A524-713E-C548-B9C1-3F528020B3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93C1DEBC-BCC1-4845-8BBA-D5C284F0A69F}" type="datetime1">
              <a:rPr lang="hu-HU" smtClean="0"/>
              <a:t>2020. 08. 10.</a:t>
            </a:fld>
            <a:endParaRPr lang="hu-H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86DF2-EEEC-194F-B7E8-A2B929AF8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14400"/>
            <a:ext cx="10515600" cy="7762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37C314-60DF-5B4A-A231-1A693640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5D6960E-844D-A94F-A6CE-679E7B63D38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49416114"/>
              </p:ext>
            </p:extLst>
          </p:nvPr>
        </p:nvGraphicFramePr>
        <p:xfrm>
          <a:off x="838200" y="2089340"/>
          <a:ext cx="10610088" cy="2679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52522">
                  <a:extLst>
                    <a:ext uri="{9D8B030D-6E8A-4147-A177-3AD203B41FA5}">
                      <a16:colId xmlns:a16="http://schemas.microsoft.com/office/drawing/2014/main" val="2390405341"/>
                    </a:ext>
                  </a:extLst>
                </a:gridCol>
                <a:gridCol w="2652522">
                  <a:extLst>
                    <a:ext uri="{9D8B030D-6E8A-4147-A177-3AD203B41FA5}">
                      <a16:colId xmlns:a16="http://schemas.microsoft.com/office/drawing/2014/main" val="4231816501"/>
                    </a:ext>
                  </a:extLst>
                </a:gridCol>
                <a:gridCol w="2652522">
                  <a:extLst>
                    <a:ext uri="{9D8B030D-6E8A-4147-A177-3AD203B41FA5}">
                      <a16:colId xmlns:a16="http://schemas.microsoft.com/office/drawing/2014/main" val="3904232309"/>
                    </a:ext>
                  </a:extLst>
                </a:gridCol>
                <a:gridCol w="2652522">
                  <a:extLst>
                    <a:ext uri="{9D8B030D-6E8A-4147-A177-3AD203B41FA5}">
                      <a16:colId xmlns:a16="http://schemas.microsoft.com/office/drawing/2014/main" val="1413416836"/>
                    </a:ext>
                  </a:extLst>
                </a:gridCol>
              </a:tblGrid>
              <a:tr h="669830"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Cím</a:t>
                      </a:r>
                      <a:endParaRPr lang="hu-HU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Cím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Cím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Cím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630355"/>
                  </a:ext>
                </a:extLst>
              </a:tr>
              <a:tr h="669830"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721114"/>
                  </a:ext>
                </a:extLst>
              </a:tr>
              <a:tr h="669830"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53176"/>
                  </a:ext>
                </a:extLst>
              </a:tr>
              <a:tr h="669830"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846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083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áblázat szöveg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4CC265-102A-F646-82FA-F069FB5BB5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5A4A524-713E-C548-B9C1-3F528020B3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93C1DEBC-BCC1-4845-8BBA-D5C284F0A69F}" type="datetime1">
              <a:rPr lang="hu-HU" smtClean="0"/>
              <a:t>2020. 08. 10.</a:t>
            </a:fld>
            <a:endParaRPr lang="hu-H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86DF2-EEEC-194F-B7E8-A2B929AF8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39800"/>
            <a:ext cx="10515600" cy="7508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37C314-60DF-5B4A-A231-1A693640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5D6960E-844D-A94F-A6CE-679E7B63D38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72167800"/>
              </p:ext>
            </p:extLst>
          </p:nvPr>
        </p:nvGraphicFramePr>
        <p:xfrm>
          <a:off x="7443728" y="1128155"/>
          <a:ext cx="3509396" cy="447699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54698">
                  <a:extLst>
                    <a:ext uri="{9D8B030D-6E8A-4147-A177-3AD203B41FA5}">
                      <a16:colId xmlns:a16="http://schemas.microsoft.com/office/drawing/2014/main" val="3904232309"/>
                    </a:ext>
                  </a:extLst>
                </a:gridCol>
                <a:gridCol w="1754698">
                  <a:extLst>
                    <a:ext uri="{9D8B030D-6E8A-4147-A177-3AD203B41FA5}">
                      <a16:colId xmlns:a16="http://schemas.microsoft.com/office/drawing/2014/main" val="1413416836"/>
                    </a:ext>
                  </a:extLst>
                </a:gridCol>
              </a:tblGrid>
              <a:tr h="1119249"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 Regular" panose="02000000000000000000" pitchFamily="2" charset="0"/>
                        </a:rPr>
                        <a:t>CÍM</a:t>
                      </a:r>
                      <a:endParaRPr lang="hu-H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 Regular" panose="02000000000000000000" pitchFamily="2" charset="0"/>
                        </a:rPr>
                        <a:t>CÍM</a:t>
                      </a:r>
                      <a:endParaRPr lang="hu-H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630355"/>
                  </a:ext>
                </a:extLst>
              </a:tr>
              <a:tr h="1119249"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1721114"/>
                  </a:ext>
                </a:extLst>
              </a:tr>
              <a:tr h="1119249"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1453176"/>
                  </a:ext>
                </a:extLst>
              </a:tr>
              <a:tr h="1119249"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846154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DE61FA0-4705-F749-9C47-FF7F7C4B0E2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568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F46F77-97D4-8043-8134-2F281EBEE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here to edit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B4419-8F96-3D47-B5EF-C13513C34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7871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90" r:id="rId7"/>
    <p:sldLayoutId id="2147483683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84" r:id="rId14"/>
    <p:sldLayoutId id="2147483691" r:id="rId15"/>
    <p:sldLayoutId id="2147483692" r:id="rId16"/>
    <p:sldLayoutId id="2147483680" r:id="rId17"/>
    <p:sldLayoutId id="2147483681" r:id="rId18"/>
    <p:sldLayoutId id="2147483679" r:id="rId19"/>
    <p:sldLayoutId id="2147483682" r:id="rId20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strike="noStrike" kern="1200" baseline="0">
          <a:solidFill>
            <a:schemeClr val="tx1"/>
          </a:solidFill>
          <a:latin typeface="Roboto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130000"/>
        <a:buFont typeface="Wingdings" pitchFamily="2" charset="2"/>
        <a:buChar char="§"/>
        <a:defRPr sz="280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30000"/>
        <a:buFont typeface="Wingdings" pitchFamily="2" charset="2"/>
        <a:buChar char="§"/>
        <a:defRPr sz="240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30000"/>
        <a:buFont typeface="Wingdings" pitchFamily="2" charset="2"/>
        <a:buChar char="§"/>
        <a:defRPr sz="200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30000"/>
        <a:buFont typeface="Wingdings" pitchFamily="2" charset="2"/>
        <a:buChar char="§"/>
        <a:defRPr sz="180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30000"/>
        <a:buFont typeface="Wingdings" pitchFamily="2" charset="2"/>
        <a:buChar char="§"/>
        <a:defRPr sz="180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8.png"/><Relationship Id="rId18" Type="http://schemas.openxmlformats.org/officeDocument/2006/relationships/image" Target="../media/image38.png"/><Relationship Id="rId3" Type="http://schemas.openxmlformats.org/officeDocument/2006/relationships/image" Target="../media/image15.jp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5.jpg"/><Relationship Id="rId10" Type="http://schemas.openxmlformats.org/officeDocument/2006/relationships/image" Target="../media/image31.png"/><Relationship Id="rId19" Type="http://schemas.openxmlformats.org/officeDocument/2006/relationships/image" Target="../media/image39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C96A3-A0E0-534B-B259-EDEE2D12F8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000" b="1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Helvetica" panose="020B0604020202020204" pitchFamily="34" charset="0"/>
              </a:rPr>
              <a:t>Digital Success</a:t>
            </a:r>
            <a:r>
              <a:rPr lang="en-GB" sz="5000" b="1" dirty="0">
                <a:solidFill>
                  <a:schemeClr val="tx1"/>
                </a:solidFill>
                <a:effectLst/>
                <a:ea typeface="Roboto" panose="02000000000000000000" pitchFamily="2" charset="0"/>
                <a:cs typeface="Helvetica" panose="020B0604020202020204" pitchFamily="34" charset="0"/>
              </a:rPr>
              <a:t> Programme</a:t>
            </a:r>
            <a:endParaRPr lang="en-GB" sz="50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4D1134-AB4D-F140-B09F-234FC98CF3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i="1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Helvetica" panose="020B0604020202020204" pitchFamily="34" charset="0"/>
              </a:rPr>
              <a:t>Competent </a:t>
            </a:r>
            <a:r>
              <a:rPr lang="en-GB" b="1" i="1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Helvetica" panose="020B0604020202020204" pitchFamily="34" charset="0"/>
              </a:rPr>
              <a:t>STate</a:t>
            </a:r>
            <a:r>
              <a:rPr lang="en-GB" b="1" i="1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Helvetica" panose="020B0604020202020204" pitchFamily="34" charset="0"/>
              </a:rPr>
              <a:t>, (Digital State Governance)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22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928D3CF-4E88-4C55-BC9A-ADD7EAB18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</p:spPr>
        <p:txBody>
          <a:bodyPr/>
          <a:lstStyle/>
          <a:p>
            <a:r>
              <a:rPr lang="en-GB" dirty="0"/>
              <a:t>The history of </a:t>
            </a:r>
            <a:r>
              <a:rPr lang="en-GB" dirty="0" err="1"/>
              <a:t>dsp</a:t>
            </a:r>
            <a:endParaRPr lang="en-GB" dirty="0"/>
          </a:p>
        </p:txBody>
      </p:sp>
      <p:sp>
        <p:nvSpPr>
          <p:cNvPr id="2" name="Szövegdoboz 3">
            <a:extLst>
              <a:ext uri="{FF2B5EF4-FFF2-40B4-BE49-F238E27FC236}">
                <a16:creationId xmlns:a16="http://schemas.microsoft.com/office/drawing/2014/main" id="{0FDBA022-24AC-438E-AA8F-7C478EE86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24883"/>
            <a:ext cx="12188825" cy="141577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sz="2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-Roman"/>
              </a:rPr>
              <a:t>The </a:t>
            </a:r>
            <a:r>
              <a:rPr lang="en-GB" sz="22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-Roman"/>
              </a:rPr>
              <a:t>DSP</a:t>
            </a:r>
            <a:r>
              <a:rPr lang="en-GB" sz="2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-Roman"/>
              </a:rPr>
              <a:t> </a:t>
            </a:r>
            <a:r>
              <a:rPr lang="hu-HU" sz="22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-Roman"/>
              </a:rPr>
              <a:t>wa</a:t>
            </a:r>
            <a:r>
              <a:rPr lang="en-GB" sz="2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-Roman"/>
              </a:rPr>
              <a:t>s a </a:t>
            </a:r>
            <a:r>
              <a:rPr lang="en-GB" sz="22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-Roman"/>
              </a:rPr>
              <a:t>novel answer given </a:t>
            </a:r>
            <a:r>
              <a:rPr lang="en-GB" sz="2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-Roman"/>
              </a:rPr>
              <a:t>for a fierce political situation</a:t>
            </a:r>
            <a:r>
              <a:rPr lang="hu-HU" sz="2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-Roman"/>
              </a:rPr>
              <a:t>.</a:t>
            </a:r>
            <a:r>
              <a:rPr lang="en-GB" sz="2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-Roman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sz="2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-Roman"/>
              </a:rPr>
              <a:t>The</a:t>
            </a:r>
            <a:r>
              <a:rPr lang="en-GB" sz="2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-Roman"/>
              </a:rPr>
              <a:t> </a:t>
            </a:r>
            <a:r>
              <a:rPr lang="en-GB" sz="22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-Roman"/>
              </a:rPr>
              <a:t>conservative national government</a:t>
            </a:r>
            <a:r>
              <a:rPr lang="en-GB" sz="2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-Roman"/>
              </a:rPr>
              <a:t> </a:t>
            </a:r>
            <a:r>
              <a:rPr lang="en-GB" sz="2200" dirty="0">
                <a:solidFill>
                  <a:srgbClr val="E4022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-Roman"/>
              </a:rPr>
              <a:t>t</a:t>
            </a:r>
            <a:r>
              <a:rPr lang="hu-HU" sz="2200" dirty="0" err="1">
                <a:solidFill>
                  <a:srgbClr val="E4022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-Roman"/>
              </a:rPr>
              <a:t>ook</a:t>
            </a:r>
            <a:r>
              <a:rPr lang="en-GB" sz="2200" dirty="0">
                <a:solidFill>
                  <a:srgbClr val="E4022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-Roman"/>
              </a:rPr>
              <a:t> the initiative of digital </a:t>
            </a:r>
            <a:r>
              <a:rPr lang="hu-HU" sz="2200" dirty="0" err="1">
                <a:solidFill>
                  <a:srgbClr val="E4022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-Roman"/>
              </a:rPr>
              <a:t>transformation</a:t>
            </a:r>
            <a:r>
              <a:rPr lang="en-GB" sz="2200" dirty="0">
                <a:solidFill>
                  <a:srgbClr val="E4022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-Roman"/>
              </a:rPr>
              <a:t> based</a:t>
            </a:r>
            <a:r>
              <a:rPr lang="en-GB" sz="2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-Roman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sz="2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-Roman"/>
              </a:rPr>
              <a:t>on the responsibility from the millennial statehood.</a:t>
            </a:r>
            <a:endParaRPr lang="en-GB" altLang="hu-HU" sz="22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hu-HU" sz="20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                                                            </a:t>
            </a:r>
          </a:p>
        </p:txBody>
      </p:sp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3913E2AA-3371-4117-B911-CCA8A83DD5E1}"/>
              </a:ext>
            </a:extLst>
          </p:cNvPr>
          <p:cNvSpPr/>
          <p:nvPr/>
        </p:nvSpPr>
        <p:spPr>
          <a:xfrm>
            <a:off x="100668" y="1888548"/>
            <a:ext cx="2775995" cy="3874251"/>
          </a:xfrm>
          <a:prstGeom prst="roundRect">
            <a:avLst>
              <a:gd name="adj" fmla="val 39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2" name="Kép 3">
            <a:extLst>
              <a:ext uri="{FF2B5EF4-FFF2-40B4-BE49-F238E27FC236}">
                <a16:creationId xmlns:a16="http://schemas.microsoft.com/office/drawing/2014/main" id="{27AAF49E-93C9-4CB2-992E-4CA07BFC71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23" y="1932359"/>
            <a:ext cx="2289485" cy="1470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13" name="Csoportba foglalás 10">
            <a:extLst>
              <a:ext uri="{FF2B5EF4-FFF2-40B4-BE49-F238E27FC236}">
                <a16:creationId xmlns:a16="http://schemas.microsoft.com/office/drawing/2014/main" id="{80EDA720-AE6C-4A48-B17C-AC9A487C6BB4}"/>
              </a:ext>
            </a:extLst>
          </p:cNvPr>
          <p:cNvGrpSpPr/>
          <p:nvPr/>
        </p:nvGrpSpPr>
        <p:grpSpPr>
          <a:xfrm rot="5400000">
            <a:off x="1813954" y="4042481"/>
            <a:ext cx="1123558" cy="400133"/>
            <a:chOff x="1921402" y="796182"/>
            <a:chExt cx="656938" cy="400133"/>
          </a:xfrm>
          <a:solidFill>
            <a:srgbClr val="00487E"/>
          </a:solidFill>
        </p:grpSpPr>
        <p:sp>
          <p:nvSpPr>
            <p:cNvPr id="14" name="Nyíl: jobbra mutató 11">
              <a:extLst>
                <a:ext uri="{FF2B5EF4-FFF2-40B4-BE49-F238E27FC236}">
                  <a16:creationId xmlns:a16="http://schemas.microsoft.com/office/drawing/2014/main" id="{901B7C1A-364D-47CB-962F-2A0A96C16757}"/>
                </a:ext>
              </a:extLst>
            </p:cNvPr>
            <p:cNvSpPr/>
            <p:nvPr/>
          </p:nvSpPr>
          <p:spPr>
            <a:xfrm>
              <a:off x="1921402" y="796182"/>
              <a:ext cx="656938" cy="400133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Nyíl: jobbra mutató 4">
              <a:extLst>
                <a:ext uri="{FF2B5EF4-FFF2-40B4-BE49-F238E27FC236}">
                  <a16:creationId xmlns:a16="http://schemas.microsoft.com/office/drawing/2014/main" id="{5548C7A1-5C63-400E-9D45-7FC8A7B31081}"/>
                </a:ext>
              </a:extLst>
            </p:cNvPr>
            <p:cNvSpPr txBox="1"/>
            <p:nvPr/>
          </p:nvSpPr>
          <p:spPr>
            <a:xfrm>
              <a:off x="1921402" y="876209"/>
              <a:ext cx="536898" cy="2400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1000" kern="1200"/>
            </a:p>
          </p:txBody>
        </p:sp>
      </p:grpSp>
      <p:pic>
        <p:nvPicPr>
          <p:cNvPr id="16" name="Kép 2">
            <a:extLst>
              <a:ext uri="{FF2B5EF4-FFF2-40B4-BE49-F238E27FC236}">
                <a16:creationId xmlns:a16="http://schemas.microsoft.com/office/drawing/2014/main" id="{CCD78E84-9A23-4C35-8163-7733163A4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22" y="3660462"/>
            <a:ext cx="1530883" cy="1123559"/>
          </a:xfrm>
          <a:prstGeom prst="rect">
            <a:avLst/>
          </a:prstGeom>
        </p:spPr>
      </p:pic>
      <p:pic>
        <p:nvPicPr>
          <p:cNvPr id="17" name="Kép 16" descr="A képen palack, ülő, étel, személyek látható&#10;&#10;Automatikusan generált leírás">
            <a:extLst>
              <a:ext uri="{FF2B5EF4-FFF2-40B4-BE49-F238E27FC236}">
                <a16:creationId xmlns:a16="http://schemas.microsoft.com/office/drawing/2014/main" id="{9B1F4D04-DAB8-49AC-93B8-6FB1C8A79E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365" y="5041159"/>
            <a:ext cx="2021518" cy="492865"/>
          </a:xfrm>
          <a:prstGeom prst="rect">
            <a:avLst/>
          </a:prstGeom>
        </p:spPr>
      </p:pic>
      <p:sp>
        <p:nvSpPr>
          <p:cNvPr id="6" name="Téglalap: lekerekített 5">
            <a:extLst>
              <a:ext uri="{FF2B5EF4-FFF2-40B4-BE49-F238E27FC236}">
                <a16:creationId xmlns:a16="http://schemas.microsoft.com/office/drawing/2014/main" id="{285CE028-301A-4629-B886-18D1C17173D5}"/>
              </a:ext>
            </a:extLst>
          </p:cNvPr>
          <p:cNvSpPr/>
          <p:nvPr/>
        </p:nvSpPr>
        <p:spPr>
          <a:xfrm>
            <a:off x="3582197" y="2140786"/>
            <a:ext cx="1677798" cy="654341"/>
          </a:xfrm>
          <a:prstGeom prst="roundRect">
            <a:avLst>
              <a:gd name="adj" fmla="val 769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18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DSP1.0  (2015)</a:t>
            </a:r>
            <a:endParaRPr lang="hu-HU" sz="18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Téglalap: lekerekített 7">
            <a:extLst>
              <a:ext uri="{FF2B5EF4-FFF2-40B4-BE49-F238E27FC236}">
                <a16:creationId xmlns:a16="http://schemas.microsoft.com/office/drawing/2014/main" id="{E4292FDA-0FAB-4D53-B292-F4A7D6ED03B6}"/>
              </a:ext>
            </a:extLst>
          </p:cNvPr>
          <p:cNvSpPr/>
          <p:nvPr/>
        </p:nvSpPr>
        <p:spPr>
          <a:xfrm>
            <a:off x="6481292" y="2140786"/>
            <a:ext cx="1677798" cy="654341"/>
          </a:xfrm>
          <a:prstGeom prst="roundRect">
            <a:avLst>
              <a:gd name="adj" fmla="val 7693"/>
            </a:avLst>
          </a:prstGeom>
          <a:solidFill>
            <a:srgbClr val="E402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hu-HU" altLang="hu-HU" sz="18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DSP2.0 (2017)</a:t>
            </a:r>
            <a:endParaRPr lang="hu-HU" sz="18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Téglalap: lekerekített 9">
            <a:extLst>
              <a:ext uri="{FF2B5EF4-FFF2-40B4-BE49-F238E27FC236}">
                <a16:creationId xmlns:a16="http://schemas.microsoft.com/office/drawing/2014/main" id="{5A050E83-24B1-4087-A9E2-D7EE15F383D0}"/>
              </a:ext>
            </a:extLst>
          </p:cNvPr>
          <p:cNvSpPr/>
          <p:nvPr/>
        </p:nvSpPr>
        <p:spPr>
          <a:xfrm>
            <a:off x="9380387" y="2140786"/>
            <a:ext cx="1677798" cy="654341"/>
          </a:xfrm>
          <a:prstGeom prst="roundRect">
            <a:avLst>
              <a:gd name="adj" fmla="val 769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hu-HU" altLang="hu-HU" sz="18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DSP 2030  </a:t>
            </a:r>
            <a:br>
              <a:rPr lang="hu-HU" altLang="hu-HU" sz="18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hu-HU" altLang="hu-HU" sz="18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(2019-2020)</a:t>
            </a:r>
            <a:endParaRPr lang="hu-HU" sz="18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1" name="Téglalap: lekerekített 30">
            <a:extLst>
              <a:ext uri="{FF2B5EF4-FFF2-40B4-BE49-F238E27FC236}">
                <a16:creationId xmlns:a16="http://schemas.microsoft.com/office/drawing/2014/main" id="{FB477CA8-1252-4B10-B0B6-9A7B5559F06B}"/>
              </a:ext>
            </a:extLst>
          </p:cNvPr>
          <p:cNvSpPr/>
          <p:nvPr/>
        </p:nvSpPr>
        <p:spPr>
          <a:xfrm>
            <a:off x="3280193" y="3026328"/>
            <a:ext cx="2282345" cy="2736471"/>
          </a:xfrm>
          <a:prstGeom prst="roundRect">
            <a:avLst>
              <a:gd name="adj" fmla="val 36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 is based on the results of a consultation (</a:t>
            </a:r>
            <a:r>
              <a:rPr lang="en-GB" sz="1200" kern="12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InternetKon</a:t>
            </a:r>
            <a:r>
              <a:rPr lang="en-GB" sz="12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endParaRPr lang="en-GB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Reflects the suggestions of the public and professional organisations</a:t>
            </a:r>
            <a:endParaRPr lang="en-GB" sz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171450" lvl="0" indent="-17145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18 are</a:t>
            </a:r>
            <a:r>
              <a:rPr lang="hu-HU" sz="12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</a:t>
            </a:r>
            <a:r>
              <a:rPr lang="en-GB" sz="12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</a:t>
            </a:r>
            <a:r>
              <a:rPr lang="hu-HU" sz="12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,</a:t>
            </a:r>
            <a:r>
              <a:rPr lang="en-GB" sz="12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50+ projects </a:t>
            </a:r>
          </a:p>
          <a:p>
            <a:pPr marL="171450" lvl="0" indent="-17145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Implemented</a:t>
            </a:r>
            <a:r>
              <a:rPr lang="en-GB" sz="12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GB" sz="12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integrated into the execution of new tasks</a:t>
            </a:r>
            <a:endParaRPr lang="en-GB" sz="12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3" name="Téglalap: lekerekített 32">
            <a:extLst>
              <a:ext uri="{FF2B5EF4-FFF2-40B4-BE49-F238E27FC236}">
                <a16:creationId xmlns:a16="http://schemas.microsoft.com/office/drawing/2014/main" id="{C86D070F-A522-4688-8BFF-8B690E93F585}"/>
              </a:ext>
            </a:extLst>
          </p:cNvPr>
          <p:cNvSpPr/>
          <p:nvPr/>
        </p:nvSpPr>
        <p:spPr>
          <a:xfrm>
            <a:off x="6185389" y="3026327"/>
            <a:ext cx="2282345" cy="2736472"/>
          </a:xfrm>
          <a:prstGeom prst="roundRect">
            <a:avLst>
              <a:gd name="adj" fmla="val 36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hu-HU" sz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 is based on the results of NIS</a:t>
            </a:r>
            <a:r>
              <a:rPr lang="hu-H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</a:t>
            </a:r>
            <a:r>
              <a:rPr lang="en-GB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National </a:t>
            </a:r>
            <a:r>
              <a:rPr lang="en-GB" sz="12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Infocommunication</a:t>
            </a:r>
            <a:r>
              <a:rPr lang="en-GB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Strategy) and D</a:t>
            </a:r>
            <a:r>
              <a:rPr lang="hu-H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</a:t>
            </a:r>
            <a:r>
              <a:rPr lang="en-GB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</a:t>
            </a:r>
            <a:r>
              <a:rPr lang="hu-H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1.0</a:t>
            </a:r>
            <a:endParaRPr lang="en-GB" sz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Reflects policy, public administration and professional organisation proposals</a:t>
            </a:r>
            <a:endParaRPr lang="en-GB" altLang="hu-HU" sz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90+ projects in 27 areas</a:t>
            </a:r>
            <a:endParaRPr lang="en-GB" altLang="hu-HU" sz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Closing implementation: End of 2019</a:t>
            </a:r>
            <a:br>
              <a:rPr lang="hu-H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hu-HU" altLang="hu-HU" sz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5" name="Téglalap: lekerekített 34">
            <a:extLst>
              <a:ext uri="{FF2B5EF4-FFF2-40B4-BE49-F238E27FC236}">
                <a16:creationId xmlns:a16="http://schemas.microsoft.com/office/drawing/2014/main" id="{FD100D6D-A09A-45B1-867F-1F0E356F13CE}"/>
              </a:ext>
            </a:extLst>
          </p:cNvPr>
          <p:cNvSpPr/>
          <p:nvPr/>
        </p:nvSpPr>
        <p:spPr>
          <a:xfrm>
            <a:off x="9078383" y="3031025"/>
            <a:ext cx="2282346" cy="2736472"/>
          </a:xfrm>
          <a:prstGeom prst="roundRect">
            <a:avLst>
              <a:gd name="adj" fmla="val 36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 is based on the research results of the DSP and other government think-tanks and ministries, and on co-governmental cooperation</a:t>
            </a:r>
            <a:r>
              <a:rPr lang="en-GB" altLang="hu-H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. 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 holistic and structured accounting system for government actions related to the development of a country's digital ecosystem.</a:t>
            </a:r>
            <a:endParaRPr lang="en-GB" altLang="hu-HU" sz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GB" altLang="hu-H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„</a:t>
            </a:r>
            <a:r>
              <a:rPr lang="en-GB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Mendeleev's Public Administrative Table</a:t>
            </a:r>
            <a:r>
              <a:rPr lang="en-GB" altLang="hu-H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”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hu-HU" sz="1200" dirty="0">
              <a:solidFill>
                <a:schemeClr val="tx1"/>
              </a:solidFill>
            </a:endParaRPr>
          </a:p>
        </p:txBody>
      </p:sp>
      <p:grpSp>
        <p:nvGrpSpPr>
          <p:cNvPr id="36" name="Csoportba foglalás 10">
            <a:extLst>
              <a:ext uri="{FF2B5EF4-FFF2-40B4-BE49-F238E27FC236}">
                <a16:creationId xmlns:a16="http://schemas.microsoft.com/office/drawing/2014/main" id="{F74DC498-8D33-4D3E-88E1-BB8EC4C853A8}"/>
              </a:ext>
            </a:extLst>
          </p:cNvPr>
          <p:cNvGrpSpPr/>
          <p:nvPr/>
        </p:nvGrpSpPr>
        <p:grpSpPr>
          <a:xfrm>
            <a:off x="5436442" y="2289557"/>
            <a:ext cx="861120" cy="400133"/>
            <a:chOff x="1921402" y="796182"/>
            <a:chExt cx="656938" cy="400133"/>
          </a:xfrm>
          <a:solidFill>
            <a:srgbClr val="00487E"/>
          </a:solidFill>
        </p:grpSpPr>
        <p:sp>
          <p:nvSpPr>
            <p:cNvPr id="37" name="Nyíl: jobbra mutató 11">
              <a:extLst>
                <a:ext uri="{FF2B5EF4-FFF2-40B4-BE49-F238E27FC236}">
                  <a16:creationId xmlns:a16="http://schemas.microsoft.com/office/drawing/2014/main" id="{311BC398-E47E-4DA2-8422-877C90299560}"/>
                </a:ext>
              </a:extLst>
            </p:cNvPr>
            <p:cNvSpPr/>
            <p:nvPr/>
          </p:nvSpPr>
          <p:spPr>
            <a:xfrm>
              <a:off x="1921402" y="796182"/>
              <a:ext cx="656938" cy="400133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Nyíl: jobbra mutató 4">
              <a:extLst>
                <a:ext uri="{FF2B5EF4-FFF2-40B4-BE49-F238E27FC236}">
                  <a16:creationId xmlns:a16="http://schemas.microsoft.com/office/drawing/2014/main" id="{E7D3B384-9316-4889-9B39-B38F923C9B0C}"/>
                </a:ext>
              </a:extLst>
            </p:cNvPr>
            <p:cNvSpPr txBox="1"/>
            <p:nvPr/>
          </p:nvSpPr>
          <p:spPr>
            <a:xfrm>
              <a:off x="1921402" y="876209"/>
              <a:ext cx="536898" cy="2400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1000" kern="1200"/>
            </a:p>
          </p:txBody>
        </p:sp>
      </p:grpSp>
      <p:grpSp>
        <p:nvGrpSpPr>
          <p:cNvPr id="39" name="Csoportba foglalás 10">
            <a:extLst>
              <a:ext uri="{FF2B5EF4-FFF2-40B4-BE49-F238E27FC236}">
                <a16:creationId xmlns:a16="http://schemas.microsoft.com/office/drawing/2014/main" id="{20AC103E-E9FA-462C-9DBA-20739E0AE0C9}"/>
              </a:ext>
            </a:extLst>
          </p:cNvPr>
          <p:cNvGrpSpPr/>
          <p:nvPr/>
        </p:nvGrpSpPr>
        <p:grpSpPr>
          <a:xfrm>
            <a:off x="8342820" y="2289558"/>
            <a:ext cx="853837" cy="400133"/>
            <a:chOff x="1921402" y="796182"/>
            <a:chExt cx="656938" cy="400133"/>
          </a:xfrm>
          <a:solidFill>
            <a:srgbClr val="00487E"/>
          </a:solidFill>
        </p:grpSpPr>
        <p:sp>
          <p:nvSpPr>
            <p:cNvPr id="40" name="Nyíl: jobbra mutató 11">
              <a:extLst>
                <a:ext uri="{FF2B5EF4-FFF2-40B4-BE49-F238E27FC236}">
                  <a16:creationId xmlns:a16="http://schemas.microsoft.com/office/drawing/2014/main" id="{5CA43144-FF5F-4363-BDD7-941BADF4D50F}"/>
                </a:ext>
              </a:extLst>
            </p:cNvPr>
            <p:cNvSpPr/>
            <p:nvPr/>
          </p:nvSpPr>
          <p:spPr>
            <a:xfrm>
              <a:off x="1921402" y="796182"/>
              <a:ext cx="656938" cy="400133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Nyíl: jobbra mutató 4">
              <a:extLst>
                <a:ext uri="{FF2B5EF4-FFF2-40B4-BE49-F238E27FC236}">
                  <a16:creationId xmlns:a16="http://schemas.microsoft.com/office/drawing/2014/main" id="{E47F9CCC-D905-4D21-B7FC-E2679E01F59F}"/>
                </a:ext>
              </a:extLst>
            </p:cNvPr>
            <p:cNvSpPr txBox="1"/>
            <p:nvPr/>
          </p:nvSpPr>
          <p:spPr>
            <a:xfrm>
              <a:off x="1921402" y="876209"/>
              <a:ext cx="536898" cy="2400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10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685982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928D3CF-4E88-4C55-BC9A-ADD7EAB18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359410" algn="l"/>
                <a:tab pos="719455" algn="l"/>
                <a:tab pos="1079500" algn="l"/>
                <a:tab pos="1439545" algn="l"/>
                <a:tab pos="1799590" algn="l"/>
                <a:tab pos="2159635" algn="l"/>
                <a:tab pos="2519680" algn="l"/>
                <a:tab pos="2879725" algn="l"/>
                <a:tab pos="3239770" algn="l"/>
                <a:tab pos="3599815" algn="l"/>
                <a:tab pos="3959860" algn="l"/>
                <a:tab pos="4319905" algn="l"/>
              </a:tabLst>
            </a:pPr>
            <a:r>
              <a:rPr lang="en-GB" dirty="0">
                <a:effectLst/>
                <a:ea typeface="Roboto Light" panose="02000000000000000000" pitchFamily="2" charset="0"/>
                <a:cs typeface="Helvetica" panose="020B0604020202020204" pitchFamily="34" charset="0"/>
              </a:rPr>
              <a:t>The Task System of the DSP 1.0 and 2.0</a:t>
            </a:r>
          </a:p>
        </p:txBody>
      </p:sp>
      <p:pic>
        <p:nvPicPr>
          <p:cNvPr id="3" name="Kép 2" descr="A képen monitor, csatlakoztatott, kéz, óra látható&#10;&#10;Automatikusan generált leírás">
            <a:extLst>
              <a:ext uri="{FF2B5EF4-FFF2-40B4-BE49-F238E27FC236}">
                <a16:creationId xmlns:a16="http://schemas.microsoft.com/office/drawing/2014/main" id="{34F034EA-07AE-4B31-88B9-38D4CFC83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452" y="3834354"/>
            <a:ext cx="5408448" cy="2096342"/>
          </a:xfrm>
          <a:prstGeom prst="rect">
            <a:avLst/>
          </a:prstGeom>
        </p:spPr>
      </p:pic>
      <p:pic>
        <p:nvPicPr>
          <p:cNvPr id="12" name="Kép 11" descr="A képen függő, aláírás, méter, óra látható&#10;&#10;Automatikusan generált leírás">
            <a:extLst>
              <a:ext uri="{FF2B5EF4-FFF2-40B4-BE49-F238E27FC236}">
                <a16:creationId xmlns:a16="http://schemas.microsoft.com/office/drawing/2014/main" id="{DE64408B-EF3F-4368-A303-88CDCD94E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366" y="2768368"/>
            <a:ext cx="1122060" cy="847016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4" y="960490"/>
            <a:ext cx="7600426" cy="500319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446" y="959907"/>
            <a:ext cx="5651040" cy="2137856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52C58C90-622C-4C59-8FE1-853CCE1C3945}"/>
              </a:ext>
            </a:extLst>
          </p:cNvPr>
          <p:cNvSpPr/>
          <p:nvPr/>
        </p:nvSpPr>
        <p:spPr>
          <a:xfrm>
            <a:off x="3851562" y="3519055"/>
            <a:ext cx="1219200" cy="387927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3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928D3CF-4E88-4C55-BC9A-ADD7EAB18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359410" algn="l"/>
                <a:tab pos="719455" algn="l"/>
                <a:tab pos="1079500" algn="l"/>
                <a:tab pos="1439545" algn="l"/>
                <a:tab pos="1799590" algn="l"/>
                <a:tab pos="2159635" algn="l"/>
                <a:tab pos="2519680" algn="l"/>
                <a:tab pos="2879725" algn="l"/>
                <a:tab pos="3239770" algn="l"/>
                <a:tab pos="3599815" algn="l"/>
                <a:tab pos="3959860" algn="l"/>
                <a:tab pos="4319905" algn="l"/>
              </a:tabLst>
            </a:pPr>
            <a:r>
              <a:rPr lang="en-GB" dirty="0">
                <a:effectLst/>
                <a:ea typeface="Roboto Light" panose="02000000000000000000" pitchFamily="2" charset="0"/>
                <a:cs typeface="Times New Roman" panose="02020603050405020304" pitchFamily="18" charset="0"/>
              </a:rPr>
              <a:t>The structure of DSP</a:t>
            </a:r>
          </a:p>
        </p:txBody>
      </p:sp>
      <p:pic>
        <p:nvPicPr>
          <p:cNvPr id="11" name="Kép 10" descr="A képen szöveg látható&#10;&#10;Automatikusan generált leírás">
            <a:extLst>
              <a:ext uri="{FF2B5EF4-FFF2-40B4-BE49-F238E27FC236}">
                <a16:creationId xmlns:a16="http://schemas.microsoft.com/office/drawing/2014/main" id="{FECAB019-0BC4-465F-B96B-0A1A2B038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3038" y="1395020"/>
            <a:ext cx="4129329" cy="4067959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32" y="711066"/>
            <a:ext cx="7557797" cy="538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99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928D3CF-4E88-4C55-BC9A-ADD7EAB18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359410" algn="l"/>
                <a:tab pos="719455" algn="l"/>
                <a:tab pos="1079500" algn="l"/>
                <a:tab pos="1439545" algn="l"/>
                <a:tab pos="1799590" algn="l"/>
                <a:tab pos="2159635" algn="l"/>
                <a:tab pos="2519680" algn="l"/>
                <a:tab pos="2879725" algn="l"/>
                <a:tab pos="3239770" algn="l"/>
                <a:tab pos="3599815" algn="l"/>
                <a:tab pos="3959860" algn="l"/>
                <a:tab pos="4319905" algn="l"/>
              </a:tabLst>
            </a:pPr>
            <a:r>
              <a:rPr lang="hu-HU" dirty="0">
                <a:effectLst/>
                <a:ea typeface="Roboto Light" panose="02000000000000000000" pitchFamily="2" charset="0"/>
                <a:cs typeface="Times New Roman" panose="02020603050405020304" pitchFamily="18" charset="0"/>
              </a:rPr>
              <a:t>MAIN ORGANIZATIONS AND STRATEGIC </a:t>
            </a:r>
            <a:r>
              <a:rPr lang="en-GB" dirty="0">
                <a:effectLst/>
                <a:ea typeface="Roboto Light" panose="02000000000000000000" pitchFamily="2" charset="0"/>
                <a:cs typeface="Times New Roman" panose="02020603050405020304" pitchFamily="18" charset="0"/>
              </a:rPr>
              <a:t>PARTNERs</a:t>
            </a:r>
            <a:r>
              <a:rPr lang="hu-HU" dirty="0">
                <a:effectLst/>
                <a:ea typeface="Roboto Light" panose="02000000000000000000" pitchFamily="2" charset="0"/>
                <a:cs typeface="Times New Roman" panose="02020603050405020304" pitchFamily="18" charset="0"/>
              </a:rPr>
              <a:t> OF DSP</a:t>
            </a:r>
            <a:endParaRPr lang="en-GB" dirty="0">
              <a:effectLst/>
              <a:ea typeface="Roboto Ligh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3" name="Lekerekített téglalap 22">
            <a:extLst>
              <a:ext uri="{FF2B5EF4-FFF2-40B4-BE49-F238E27FC236}">
                <a16:creationId xmlns:a16="http://schemas.microsoft.com/office/drawing/2014/main" id="{1966A723-3CDB-4C1E-AAF9-C1D5ACA17DF9}"/>
              </a:ext>
            </a:extLst>
          </p:cNvPr>
          <p:cNvSpPr/>
          <p:nvPr/>
        </p:nvSpPr>
        <p:spPr>
          <a:xfrm>
            <a:off x="685800" y="973667"/>
            <a:ext cx="10769600" cy="4913164"/>
          </a:xfrm>
          <a:prstGeom prst="roundRect">
            <a:avLst>
              <a:gd name="adj" fmla="val 21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8EEDBAD3-9476-454E-8DD7-D68CA179D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977" y="1467548"/>
            <a:ext cx="1557335" cy="48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Kép 2">
            <a:extLst>
              <a:ext uri="{FF2B5EF4-FFF2-40B4-BE49-F238E27FC236}">
                <a16:creationId xmlns:a16="http://schemas.microsoft.com/office/drawing/2014/main" id="{E4EDBD00-C4BD-4FA7-B926-BB3DB48127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9412" y="4793752"/>
            <a:ext cx="1557336" cy="738187"/>
          </a:xfrm>
          <a:prstGeom prst="rect">
            <a:avLst/>
          </a:prstGeom>
        </p:spPr>
      </p:pic>
      <p:pic>
        <p:nvPicPr>
          <p:cNvPr id="29" name="Kép 28">
            <a:extLst>
              <a:ext uri="{FF2B5EF4-FFF2-40B4-BE49-F238E27FC236}">
                <a16:creationId xmlns:a16="http://schemas.microsoft.com/office/drawing/2014/main" id="{50A940CF-24F8-40CB-879E-8442F69A02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3479" y="2511831"/>
            <a:ext cx="1997667" cy="554419"/>
          </a:xfrm>
          <a:prstGeom prst="rect">
            <a:avLst/>
          </a:prstGeom>
        </p:spPr>
      </p:pic>
      <p:pic>
        <p:nvPicPr>
          <p:cNvPr id="31" name="Picture 2" descr="Doktoranduszok Országos Szövetsége">
            <a:extLst>
              <a:ext uri="{FF2B5EF4-FFF2-40B4-BE49-F238E27FC236}">
                <a16:creationId xmlns:a16="http://schemas.microsoft.com/office/drawing/2014/main" id="{CAF12D9D-F31C-4309-9DC1-9944CF37C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619" y="3402672"/>
            <a:ext cx="1611902" cy="85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Hírközlési Érdekegyeztető Tanács">
            <a:extLst>
              <a:ext uri="{FF2B5EF4-FFF2-40B4-BE49-F238E27FC236}">
                <a16:creationId xmlns:a16="http://schemas.microsoft.com/office/drawing/2014/main" id="{0749901A-3B8B-4A85-9180-ACD615E8A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088" y="3633213"/>
            <a:ext cx="1635947" cy="57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Kép 1">
            <a:extLst>
              <a:ext uri="{FF2B5EF4-FFF2-40B4-BE49-F238E27FC236}">
                <a16:creationId xmlns:a16="http://schemas.microsoft.com/office/drawing/2014/main" id="{6EA1E101-7676-403E-9FA9-060214AF15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2190" y="1532218"/>
            <a:ext cx="1330224" cy="850013"/>
          </a:xfrm>
          <a:prstGeom prst="rect">
            <a:avLst/>
          </a:prstGeom>
        </p:spPr>
      </p:pic>
      <p:pic>
        <p:nvPicPr>
          <p:cNvPr id="35" name="Kép 3">
            <a:extLst>
              <a:ext uri="{FF2B5EF4-FFF2-40B4-BE49-F238E27FC236}">
                <a16:creationId xmlns:a16="http://schemas.microsoft.com/office/drawing/2014/main" id="{862F84D5-8B47-4DD8-85EA-6E598B1D33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0072" y="2737750"/>
            <a:ext cx="2688505" cy="768144"/>
          </a:xfrm>
          <a:prstGeom prst="rect">
            <a:avLst/>
          </a:prstGeom>
        </p:spPr>
      </p:pic>
      <p:pic>
        <p:nvPicPr>
          <p:cNvPr id="36" name="Kép 7">
            <a:extLst>
              <a:ext uri="{FF2B5EF4-FFF2-40B4-BE49-F238E27FC236}">
                <a16:creationId xmlns:a16="http://schemas.microsoft.com/office/drawing/2014/main" id="{80F02878-4605-487D-A338-56BFEAF323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99742" y="3570625"/>
            <a:ext cx="1172293" cy="1141170"/>
          </a:xfrm>
          <a:prstGeom prst="rect">
            <a:avLst/>
          </a:prstGeom>
        </p:spPr>
      </p:pic>
      <p:pic>
        <p:nvPicPr>
          <p:cNvPr id="37" name="Kép 9">
            <a:extLst>
              <a:ext uri="{FF2B5EF4-FFF2-40B4-BE49-F238E27FC236}">
                <a16:creationId xmlns:a16="http://schemas.microsoft.com/office/drawing/2014/main" id="{59D22239-6F9B-4188-B43E-2FEF9085BAA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70072" y="3594062"/>
            <a:ext cx="1887989" cy="1014546"/>
          </a:xfrm>
          <a:prstGeom prst="rect">
            <a:avLst/>
          </a:prstGeom>
        </p:spPr>
      </p:pic>
      <p:pic>
        <p:nvPicPr>
          <p:cNvPr id="38" name="Kép 37" descr="A képen palack, ülő, étel, személyek látható&#10;&#10;Automatikusan generált leírás">
            <a:extLst>
              <a:ext uri="{FF2B5EF4-FFF2-40B4-BE49-F238E27FC236}">
                <a16:creationId xmlns:a16="http://schemas.microsoft.com/office/drawing/2014/main" id="{9617DE4D-2626-42A1-9410-E099289A5AD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2356" y="1155111"/>
            <a:ext cx="2226061" cy="542734"/>
          </a:xfrm>
          <a:prstGeom prst="rect">
            <a:avLst/>
          </a:prstGeom>
        </p:spPr>
      </p:pic>
      <p:pic>
        <p:nvPicPr>
          <p:cNvPr id="39" name="Kép 38" descr="A képen rajz látható&#10;&#10;Automatikusan generált leírás">
            <a:extLst>
              <a:ext uri="{FF2B5EF4-FFF2-40B4-BE49-F238E27FC236}">
                <a16:creationId xmlns:a16="http://schemas.microsoft.com/office/drawing/2014/main" id="{8382B2CA-72CC-498B-A373-D9C2B152517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29891" y="4602398"/>
            <a:ext cx="2568866" cy="1284433"/>
          </a:xfrm>
          <a:prstGeom prst="rect">
            <a:avLst/>
          </a:prstGeom>
        </p:spPr>
      </p:pic>
      <p:pic>
        <p:nvPicPr>
          <p:cNvPr id="40" name="Kép 39" descr="A képen rajz látható&#10;&#10;Automatikusan generált leírás">
            <a:extLst>
              <a:ext uri="{FF2B5EF4-FFF2-40B4-BE49-F238E27FC236}">
                <a16:creationId xmlns:a16="http://schemas.microsoft.com/office/drawing/2014/main" id="{7D459B4A-AC68-44F1-BC67-B160B0A54F3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10707" y="1448636"/>
            <a:ext cx="1947725" cy="1309845"/>
          </a:xfrm>
          <a:prstGeom prst="rect">
            <a:avLst/>
          </a:prstGeom>
        </p:spPr>
      </p:pic>
      <p:pic>
        <p:nvPicPr>
          <p:cNvPr id="41" name="Kép 40" descr="A képen rajz, aláírás látható&#10;&#10;Automatikusan generált leírás">
            <a:extLst>
              <a:ext uri="{FF2B5EF4-FFF2-40B4-BE49-F238E27FC236}">
                <a16:creationId xmlns:a16="http://schemas.microsoft.com/office/drawing/2014/main" id="{D3D2AB2B-8A85-41BD-8E61-C09A6462489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41364" y="4759878"/>
            <a:ext cx="1993179" cy="697865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91" y="2013296"/>
            <a:ext cx="2290993" cy="55821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566" y="2736661"/>
            <a:ext cx="1372900" cy="166782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977" y="4793752"/>
            <a:ext cx="1254129" cy="70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75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C96A3-A0E0-534B-B259-EDEE2D12F8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5000" dirty="0">
                <a:solidFill>
                  <a:schemeClr val="tx1"/>
                </a:solidFill>
                <a:ea typeface="Roboto" panose="02000000000000000000" pitchFamily="2" charset="0"/>
                <a:cs typeface="Helvetica" panose="020B0604020202020204" pitchFamily="34" charset="0"/>
              </a:rPr>
              <a:t>T</a:t>
            </a:r>
            <a:r>
              <a:rPr lang="en-US" sz="5000" b="1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Helvetica" panose="020B0604020202020204" pitchFamily="34" charset="0"/>
              </a:rPr>
              <a:t>hank you for your attention</a:t>
            </a:r>
            <a:endParaRPr lang="hu-HU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63620"/>
      </p:ext>
    </p:extLst>
  </p:cSld>
  <p:clrMapOvr>
    <a:masterClrMapping/>
  </p:clrMapOvr>
</p:sld>
</file>

<file path=ppt/theme/theme1.xml><?xml version="1.0" encoding="utf-8"?>
<a:theme xmlns:a="http://schemas.openxmlformats.org/drawingml/2006/main" name="djp_theme">
  <a:themeElements>
    <a:clrScheme name="DJP">
      <a:dk1>
        <a:srgbClr val="38464C"/>
      </a:dk1>
      <a:lt1>
        <a:srgbClr val="FFFFFF"/>
      </a:lt1>
      <a:dk2>
        <a:srgbClr val="000000"/>
      </a:dk2>
      <a:lt2>
        <a:srgbClr val="E7E5E5"/>
      </a:lt2>
      <a:accent1>
        <a:srgbClr val="ED1B34"/>
      </a:accent1>
      <a:accent2>
        <a:srgbClr val="06AB71"/>
      </a:accent2>
      <a:accent3>
        <a:srgbClr val="005392"/>
      </a:accent3>
      <a:accent4>
        <a:srgbClr val="FF9300"/>
      </a:accent4>
      <a:accent5>
        <a:srgbClr val="942092"/>
      </a:accent5>
      <a:accent6>
        <a:srgbClr val="FFD200"/>
      </a:accent6>
      <a:hlink>
        <a:srgbClr val="06AB71"/>
      </a:hlink>
      <a:folHlink>
        <a:srgbClr val="06AB7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jp_ppt_sablon_20200722" id="{3B394B41-BA80-4140-82F0-D29D90A60AB2}" vid="{15B2EF28-249C-F243-BE16-2687D34DDD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djp_ppt_sablon</Template>
  <TotalTime>848</TotalTime>
  <Words>408</Words>
  <Application>Microsoft Office PowerPoint</Application>
  <PresentationFormat>Szélesvásznú</PresentationFormat>
  <Paragraphs>32</Paragraphs>
  <Slides>6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4" baseType="lpstr">
      <vt:lpstr>Arial</vt:lpstr>
      <vt:lpstr>Calibri</vt:lpstr>
      <vt:lpstr>Roboto</vt:lpstr>
      <vt:lpstr>Roboto Light</vt:lpstr>
      <vt:lpstr>Roboto Regular</vt:lpstr>
      <vt:lpstr>Times New Roman</vt:lpstr>
      <vt:lpstr>Wingdings</vt:lpstr>
      <vt:lpstr>djp_theme</vt:lpstr>
      <vt:lpstr>Digital Success Programme</vt:lpstr>
      <vt:lpstr>PowerPoint-bemutató</vt:lpstr>
      <vt:lpstr>PowerPoint-bemutató</vt:lpstr>
      <vt:lpstr>PowerPoint-bemutató</vt:lpstr>
      <vt:lpstr>PowerPoint-bemutató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Success Program 2030</dc:title>
  <dc:creator>Érdi Gergely</dc:creator>
  <cp:lastModifiedBy>Urbán Viktor</cp:lastModifiedBy>
  <cp:revision>72</cp:revision>
  <dcterms:created xsi:type="dcterms:W3CDTF">2020-07-23T07:28:20Z</dcterms:created>
  <dcterms:modified xsi:type="dcterms:W3CDTF">2020-08-10T20:21:26Z</dcterms:modified>
</cp:coreProperties>
</file>